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1" r:id="rId4"/>
    <p:sldId id="310" r:id="rId5"/>
    <p:sldId id="327" r:id="rId6"/>
    <p:sldId id="258" r:id="rId7"/>
    <p:sldId id="294" r:id="rId8"/>
    <p:sldId id="312" r:id="rId9"/>
    <p:sldId id="313" r:id="rId10"/>
    <p:sldId id="315" r:id="rId11"/>
    <p:sldId id="316" r:id="rId12"/>
    <p:sldId id="314" r:id="rId13"/>
    <p:sldId id="328" r:id="rId14"/>
    <p:sldId id="317" r:id="rId15"/>
    <p:sldId id="329" r:id="rId16"/>
    <p:sldId id="330" r:id="rId17"/>
    <p:sldId id="264" r:id="rId18"/>
    <p:sldId id="318" r:id="rId19"/>
    <p:sldId id="319" r:id="rId20"/>
    <p:sldId id="320" r:id="rId21"/>
    <p:sldId id="321" r:id="rId22"/>
    <p:sldId id="322" r:id="rId23"/>
    <p:sldId id="331" r:id="rId24"/>
    <p:sldId id="267" r:id="rId25"/>
    <p:sldId id="332" r:id="rId26"/>
    <p:sldId id="333" r:id="rId27"/>
    <p:sldId id="323" r:id="rId28"/>
    <p:sldId id="270" r:id="rId29"/>
    <p:sldId id="302" r:id="rId30"/>
    <p:sldId id="324" r:id="rId31"/>
    <p:sldId id="325" r:id="rId32"/>
    <p:sldId id="303" r:id="rId33"/>
    <p:sldId id="326" r:id="rId34"/>
    <p:sldId id="259" r:id="rId35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19EC-AC58-4D11-A07F-42C918A37280}" type="datetimeFigureOut">
              <a:rPr lang="en-CA" smtClean="0"/>
              <a:t>2020-08-30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9BA9-D4DF-494D-914E-09AC10C650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5924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19EC-AC58-4D11-A07F-42C918A37280}" type="datetimeFigureOut">
              <a:rPr lang="en-CA" smtClean="0"/>
              <a:t>2020-08-30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9BA9-D4DF-494D-914E-09AC10C650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393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19EC-AC58-4D11-A07F-42C918A37280}" type="datetimeFigureOut">
              <a:rPr lang="en-CA" smtClean="0"/>
              <a:t>2020-08-30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9BA9-D4DF-494D-914E-09AC10C650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413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19EC-AC58-4D11-A07F-42C918A37280}" type="datetimeFigureOut">
              <a:rPr lang="en-CA" smtClean="0"/>
              <a:t>2020-08-30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9BA9-D4DF-494D-914E-09AC10C650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480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19EC-AC58-4D11-A07F-42C918A37280}" type="datetimeFigureOut">
              <a:rPr lang="en-CA" smtClean="0"/>
              <a:t>2020-08-30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9BA9-D4DF-494D-914E-09AC10C650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844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19EC-AC58-4D11-A07F-42C918A37280}" type="datetimeFigureOut">
              <a:rPr lang="en-CA" smtClean="0"/>
              <a:t>2020-08-30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9BA9-D4DF-494D-914E-09AC10C650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231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19EC-AC58-4D11-A07F-42C918A37280}" type="datetimeFigureOut">
              <a:rPr lang="en-CA" smtClean="0"/>
              <a:t>2020-08-30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9BA9-D4DF-494D-914E-09AC10C650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7339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19EC-AC58-4D11-A07F-42C918A37280}" type="datetimeFigureOut">
              <a:rPr lang="en-CA" smtClean="0"/>
              <a:t>2020-08-30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9BA9-D4DF-494D-914E-09AC10C650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819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19EC-AC58-4D11-A07F-42C918A37280}" type="datetimeFigureOut">
              <a:rPr lang="en-CA" smtClean="0"/>
              <a:t>2020-08-30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9BA9-D4DF-494D-914E-09AC10C650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832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19EC-AC58-4D11-A07F-42C918A37280}" type="datetimeFigureOut">
              <a:rPr lang="en-CA" smtClean="0"/>
              <a:t>2020-08-30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9BA9-D4DF-494D-914E-09AC10C650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3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19EC-AC58-4D11-A07F-42C918A37280}" type="datetimeFigureOut">
              <a:rPr lang="en-CA" smtClean="0"/>
              <a:t>2020-08-30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9BA9-D4DF-494D-914E-09AC10C650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228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419EC-AC58-4D11-A07F-42C918A37280}" type="datetimeFigureOut">
              <a:rPr lang="en-CA" smtClean="0"/>
              <a:t>2020-08-30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9BA9-D4DF-494D-914E-09AC10C650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51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11EA50-6018-464A-9B52-070761F96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84300"/>
            <a:ext cx="7772400" cy="3187700"/>
          </a:xfrm>
        </p:spPr>
        <p:txBody>
          <a:bodyPr>
            <a:normAutofit fontScale="90000"/>
          </a:bodyPr>
          <a:lstStyle/>
          <a:p>
            <a:r>
              <a:rPr lang="en-CA" altLang="zh-TW" dirty="0"/>
              <a:t/>
            </a:r>
            <a:br>
              <a:rPr lang="en-CA" altLang="zh-TW" dirty="0"/>
            </a:br>
            <a:r>
              <a:rPr lang="en-CA" altLang="zh-TW" dirty="0"/>
              <a:t/>
            </a:r>
            <a:br>
              <a:rPr lang="en-CA" altLang="zh-TW" dirty="0"/>
            </a:br>
            <a:r>
              <a:rPr lang="en-CA" altLang="zh-TW" dirty="0"/>
              <a:t/>
            </a:r>
            <a:br>
              <a:rPr lang="en-CA" altLang="zh-TW" dirty="0"/>
            </a:br>
            <a:r>
              <a:rPr lang="en-CA" altLang="zh-TW" dirty="0"/>
              <a:t/>
            </a:r>
            <a:br>
              <a:rPr lang="en-CA" altLang="zh-TW" dirty="0"/>
            </a:br>
            <a:r>
              <a:rPr lang="zh-TW" altLang="en-US" sz="6700" dirty="0"/>
              <a:t>譜寫智慧的樂章</a:t>
            </a:r>
            <a:r>
              <a:rPr lang="en-US" altLang="zh-TW" sz="6700" dirty="0"/>
              <a:t/>
            </a:r>
            <a:br>
              <a:rPr lang="en-US" altLang="zh-TW" sz="6700" dirty="0"/>
            </a:br>
            <a:r>
              <a:rPr lang="en-US" altLang="zh-TW" sz="6700" dirty="0"/>
              <a:t/>
            </a:r>
            <a:br>
              <a:rPr lang="en-US" altLang="zh-TW" sz="6700" dirty="0"/>
            </a:br>
            <a:r>
              <a:rPr lang="zh-TW" altLang="en-US" sz="8000" b="1" dirty="0"/>
              <a:t>讚美敬拜</a:t>
            </a:r>
            <a:endParaRPr lang="en-CA" sz="8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90CEE0B-7A05-4AE6-AB41-F84342C5B5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080000"/>
            <a:ext cx="6858000" cy="177800"/>
          </a:xfrm>
        </p:spPr>
        <p:txBody>
          <a:bodyPr>
            <a:normAutofit fontScale="32500" lnSpcReduction="20000"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471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ja-JP" altLang="en-US" dirty="0"/>
              <a:t>一</a:t>
            </a:r>
            <a:r>
              <a:rPr lang="en-US" altLang="ja-JP" dirty="0"/>
              <a:t>) </a:t>
            </a:r>
            <a:r>
              <a:rPr lang="zh-TW" altLang="en-US" dirty="0"/>
              <a:t>要讚美敬拜耶和華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altLang="zh-TW" sz="4000" dirty="0"/>
              <a:t>4</a:t>
            </a:r>
            <a:r>
              <a:rPr lang="en-CA" altLang="zh-TW" sz="4000" dirty="0" smtClean="0"/>
              <a:t>. </a:t>
            </a:r>
            <a:r>
              <a:rPr lang="zh-TW" altLang="en-US" sz="4000" dirty="0"/>
              <a:t>詩篇的結構</a:t>
            </a:r>
            <a:endParaRPr lang="en-CA" altLang="zh-TW" sz="4000" dirty="0"/>
          </a:p>
          <a:p>
            <a:pPr lvl="1"/>
            <a:r>
              <a:rPr lang="zh-TW" altLang="en-US" sz="3600" dirty="0"/>
              <a:t>詩篇全書分為五卷，最初四卷结束的位置，都同時出現「應當稱颂耶和華」和「阿們</a:t>
            </a:r>
            <a:r>
              <a:rPr lang="zh-TW" altLang="en-US" sz="3600" dirty="0" smtClean="0"/>
              <a:t>」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詩</a:t>
            </a:r>
            <a:r>
              <a:rPr lang="en-US" altLang="zh-TW" sz="3600" dirty="0" smtClean="0"/>
              <a:t>41:13; 72:18-19; 89:52; 106:48 )</a:t>
            </a:r>
            <a:endParaRPr lang="en-CA" altLang="zh-TW" sz="3600" dirty="0"/>
          </a:p>
          <a:p>
            <a:pPr lvl="1"/>
            <a:r>
              <a:rPr lang="zh-TW" altLang="en-US" sz="3600" dirty="0"/>
              <a:t>「阿們」本身的意思是真實、可靠。字根原來是形容聖殿裏邊的釘子釘穩、牢固的意思</a:t>
            </a:r>
            <a:endParaRPr lang="en-CA" altLang="zh-TW" sz="3600" dirty="0"/>
          </a:p>
        </p:txBody>
      </p:sp>
    </p:spTree>
    <p:extLst>
      <p:ext uri="{BB962C8B-B14F-4D97-AF65-F5344CB8AC3E}">
        <p14:creationId xmlns:p14="http://schemas.microsoft.com/office/powerpoint/2010/main" val="94407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ja-JP" altLang="en-US" dirty="0"/>
              <a:t>一</a:t>
            </a:r>
            <a:r>
              <a:rPr lang="en-US" altLang="ja-JP" dirty="0"/>
              <a:t>) </a:t>
            </a:r>
            <a:r>
              <a:rPr lang="zh-TW" altLang="en-US" dirty="0"/>
              <a:t>要讚美敬拜耶和華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altLang="zh-TW" sz="4000" dirty="0"/>
              <a:t>4</a:t>
            </a:r>
            <a:r>
              <a:rPr lang="en-CA" altLang="zh-TW" sz="4000" dirty="0" smtClean="0"/>
              <a:t>. </a:t>
            </a:r>
            <a:r>
              <a:rPr lang="zh-TW" altLang="en-US" sz="4000" dirty="0"/>
              <a:t>詩篇的結構</a:t>
            </a:r>
            <a:endParaRPr lang="en-CA" altLang="zh-TW" sz="4000" dirty="0"/>
          </a:p>
          <a:p>
            <a:pPr lvl="1"/>
            <a:r>
              <a:rPr lang="zh-TW" altLang="en-US" sz="3600" dirty="0"/>
              <a:t>詩篇第五卷分別以「你們要稱謝耶和華亅為開始 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詩 </a:t>
            </a:r>
            <a:r>
              <a:rPr lang="en-US" altLang="zh-TW" sz="3600" dirty="0" smtClean="0"/>
              <a:t>107:1)</a:t>
            </a:r>
            <a:r>
              <a:rPr lang="zh-TW" altLang="en-US" sz="3600" dirty="0" smtClean="0"/>
              <a:t>，</a:t>
            </a:r>
            <a:r>
              <a:rPr lang="zh-TW" altLang="en-US" sz="3600" dirty="0"/>
              <a:t>又用「你們要讚美耶和華」結</a:t>
            </a:r>
            <a:r>
              <a:rPr lang="zh-TW" altLang="en-US" sz="3600" dirty="0" smtClean="0"/>
              <a:t>束 </a:t>
            </a:r>
            <a:endParaRPr lang="en-US" altLang="zh-TW" sz="3600" dirty="0" smtClean="0"/>
          </a:p>
          <a:p>
            <a:pPr marL="457200" lvl="1" indent="0">
              <a:buNone/>
            </a:pPr>
            <a:r>
              <a:rPr lang="en-US" altLang="zh-TW" sz="3600" dirty="0" smtClean="0"/>
              <a:t>   (</a:t>
            </a:r>
            <a:r>
              <a:rPr lang="zh-TW" altLang="en-US" sz="3600" dirty="0" smtClean="0"/>
              <a:t>詩</a:t>
            </a:r>
            <a:r>
              <a:rPr lang="en-US" altLang="zh-TW" sz="3600" dirty="0" smtClean="0"/>
              <a:t> </a:t>
            </a:r>
            <a:r>
              <a:rPr lang="en-US" altLang="zh-TW" sz="3600" dirty="0"/>
              <a:t>150</a:t>
            </a:r>
            <a:r>
              <a:rPr lang="zh-TW" altLang="en-US" sz="3600" dirty="0"/>
              <a:t>：</a:t>
            </a:r>
            <a:r>
              <a:rPr lang="en-US" altLang="zh-TW" sz="3600" dirty="0"/>
              <a:t>6)</a:t>
            </a:r>
          </a:p>
          <a:p>
            <a:pPr lvl="1"/>
            <a:endParaRPr lang="en-CA" altLang="zh-TW" sz="3600" dirty="0"/>
          </a:p>
          <a:p>
            <a:pPr lvl="1"/>
            <a:r>
              <a:rPr lang="zh-TW" altLang="en-US" sz="3600" dirty="0"/>
              <a:t>你們要讚美耶和華，就是我們常用的「哈利路亞</a:t>
            </a:r>
            <a:r>
              <a:rPr lang="zh-TW" altLang="en-US" sz="3600" dirty="0" smtClean="0"/>
              <a:t>」</a:t>
            </a:r>
            <a:endParaRPr lang="en-CA" altLang="zh-TW" sz="3600" dirty="0"/>
          </a:p>
        </p:txBody>
      </p:sp>
    </p:spTree>
    <p:extLst>
      <p:ext uri="{BB962C8B-B14F-4D97-AF65-F5344CB8AC3E}">
        <p14:creationId xmlns:p14="http://schemas.microsoft.com/office/powerpoint/2010/main" val="194488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ja-JP" altLang="en-US" dirty="0"/>
              <a:t>一</a:t>
            </a:r>
            <a:r>
              <a:rPr lang="en-US" altLang="ja-JP" dirty="0"/>
              <a:t>) </a:t>
            </a:r>
            <a:r>
              <a:rPr lang="zh-TW" altLang="en-US" dirty="0"/>
              <a:t>要讚美敬拜耶和華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altLang="zh-TW" sz="4000" dirty="0"/>
              <a:t>5</a:t>
            </a:r>
            <a:r>
              <a:rPr lang="en-CA" altLang="zh-TW" sz="4000" dirty="0" smtClean="0"/>
              <a:t>. </a:t>
            </a:r>
            <a:r>
              <a:rPr lang="zh-TW" altLang="en-US" sz="4000" dirty="0"/>
              <a:t>讚美詩的體裁</a:t>
            </a:r>
            <a:endParaRPr lang="en-CA" altLang="zh-TW" sz="4000" dirty="0"/>
          </a:p>
          <a:p>
            <a:pPr lvl="1"/>
            <a:r>
              <a:rPr lang="zh-TW" altLang="en-US" sz="3600" dirty="0"/>
              <a:t>呼唤人來讚美</a:t>
            </a:r>
            <a:endParaRPr lang="en-CA" altLang="zh-TW" sz="3600" dirty="0"/>
          </a:p>
          <a:p>
            <a:pPr lvl="1"/>
            <a:r>
              <a:rPr lang="zh-TW" altLang="en-US" sz="3600" dirty="0"/>
              <a:t>列出神當受敬拜的原因，使人不禁向神發出讚美</a:t>
            </a:r>
            <a:endParaRPr lang="en-CA" altLang="zh-TW" sz="3600" dirty="0"/>
          </a:p>
          <a:p>
            <a:pPr lvl="1"/>
            <a:r>
              <a:rPr lang="zh-TW" altLang="en-US" sz="3600" dirty="0"/>
              <a:t>衆人一同讚美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418424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ja-JP" altLang="en-US" dirty="0"/>
              <a:t>一</a:t>
            </a:r>
            <a:r>
              <a:rPr lang="en-US" altLang="ja-JP" dirty="0"/>
              <a:t>) </a:t>
            </a:r>
            <a:r>
              <a:rPr lang="zh-TW" altLang="en-US" dirty="0"/>
              <a:t>要讚美敬拜耶和華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zh-TW" altLang="en-US" sz="3600" dirty="0" smtClean="0"/>
              <a:t>詩</a:t>
            </a:r>
            <a:r>
              <a:rPr lang="en-US" altLang="zh-TW" sz="3600" dirty="0" smtClean="0"/>
              <a:t>150:1-6  </a:t>
            </a:r>
            <a:r>
              <a:rPr lang="zh-TW" altLang="en-US" sz="3600" dirty="0" smtClean="0"/>
              <a:t>你們要</a:t>
            </a:r>
            <a:r>
              <a:rPr lang="zh-TW" altLang="en-US" sz="3600" dirty="0" smtClean="0">
                <a:solidFill>
                  <a:srgbClr val="FF0000"/>
                </a:solidFill>
              </a:rPr>
              <a:t>讚美</a:t>
            </a:r>
            <a:r>
              <a:rPr lang="zh-TW" altLang="en-US" sz="3600" dirty="0" smtClean="0"/>
              <a:t>耶和華！在神的聖所</a:t>
            </a:r>
            <a:r>
              <a:rPr lang="zh-TW" altLang="en-US" sz="3600" dirty="0" smtClean="0">
                <a:solidFill>
                  <a:srgbClr val="FF0000"/>
                </a:solidFill>
              </a:rPr>
              <a:t>讚美</a:t>
            </a:r>
            <a:r>
              <a:rPr lang="zh-TW" altLang="en-US" sz="3600" dirty="0" smtClean="0"/>
              <a:t>他！在他顯能力的穹蒼</a:t>
            </a:r>
            <a:r>
              <a:rPr lang="zh-TW" altLang="en-US" sz="3600" dirty="0" smtClean="0">
                <a:solidFill>
                  <a:srgbClr val="FF0000"/>
                </a:solidFill>
              </a:rPr>
              <a:t>讚美</a:t>
            </a:r>
            <a:r>
              <a:rPr lang="zh-TW" altLang="en-US" sz="3600" dirty="0" smtClean="0"/>
              <a:t>他！要因他大能的作為</a:t>
            </a:r>
            <a:r>
              <a:rPr lang="zh-TW" altLang="en-US" sz="3600" dirty="0" smtClean="0">
                <a:solidFill>
                  <a:srgbClr val="FF0000"/>
                </a:solidFill>
              </a:rPr>
              <a:t>讚美</a:t>
            </a:r>
            <a:r>
              <a:rPr lang="zh-TW" altLang="en-US" sz="3600" dirty="0" smtClean="0"/>
              <a:t>他，按著他極美的大德</a:t>
            </a:r>
            <a:r>
              <a:rPr lang="zh-TW" altLang="en-US" sz="3600" dirty="0" smtClean="0">
                <a:solidFill>
                  <a:srgbClr val="FF0000"/>
                </a:solidFill>
              </a:rPr>
              <a:t>讚美</a:t>
            </a:r>
            <a:r>
              <a:rPr lang="zh-TW" altLang="en-US" sz="3600" dirty="0" smtClean="0"/>
              <a:t>他！要用角聲</a:t>
            </a:r>
            <a:r>
              <a:rPr lang="zh-TW" altLang="en-US" sz="3600" dirty="0" smtClean="0">
                <a:solidFill>
                  <a:srgbClr val="FF0000"/>
                </a:solidFill>
              </a:rPr>
              <a:t>讚美</a:t>
            </a:r>
            <a:r>
              <a:rPr lang="zh-TW" altLang="en-US" sz="3600" dirty="0" smtClean="0"/>
              <a:t>他，鼓瑟彈琴</a:t>
            </a:r>
            <a:r>
              <a:rPr lang="zh-TW" altLang="en-US" sz="3600" dirty="0" smtClean="0">
                <a:solidFill>
                  <a:srgbClr val="FF0000"/>
                </a:solidFill>
              </a:rPr>
              <a:t>讚美</a:t>
            </a:r>
            <a:r>
              <a:rPr lang="zh-TW" altLang="en-US" sz="3600" dirty="0" smtClean="0"/>
              <a:t>他！擊鼓跳舞</a:t>
            </a:r>
            <a:r>
              <a:rPr lang="zh-TW" altLang="en-US" sz="3600" dirty="0" smtClean="0">
                <a:solidFill>
                  <a:srgbClr val="FF0000"/>
                </a:solidFill>
              </a:rPr>
              <a:t>讚美</a:t>
            </a:r>
            <a:r>
              <a:rPr lang="zh-TW" altLang="en-US" sz="3600" dirty="0" smtClean="0"/>
              <a:t>他！用絲弦的樂器和簫的聲音</a:t>
            </a:r>
            <a:r>
              <a:rPr lang="zh-TW" altLang="en-US" sz="3600" dirty="0" smtClean="0">
                <a:solidFill>
                  <a:srgbClr val="FF0000"/>
                </a:solidFill>
              </a:rPr>
              <a:t>讚美</a:t>
            </a:r>
            <a:r>
              <a:rPr lang="zh-TW" altLang="en-US" sz="3600" dirty="0" smtClean="0"/>
              <a:t>他！用大響的鈸</a:t>
            </a:r>
            <a:r>
              <a:rPr lang="zh-TW" altLang="en-US" sz="3600" dirty="0" smtClean="0">
                <a:solidFill>
                  <a:srgbClr val="FF0000"/>
                </a:solidFill>
              </a:rPr>
              <a:t>讚美</a:t>
            </a:r>
            <a:r>
              <a:rPr lang="zh-TW" altLang="en-US" sz="3600" dirty="0" smtClean="0"/>
              <a:t>他！用高聲的鈸</a:t>
            </a:r>
            <a:r>
              <a:rPr lang="zh-TW" altLang="en-US" sz="3600" dirty="0" smtClean="0">
                <a:solidFill>
                  <a:srgbClr val="FF0000"/>
                </a:solidFill>
              </a:rPr>
              <a:t>讚美</a:t>
            </a:r>
            <a:r>
              <a:rPr lang="zh-TW" altLang="en-US" sz="3600" dirty="0" smtClean="0"/>
              <a:t>他！凡有氣息的都要</a:t>
            </a:r>
            <a:r>
              <a:rPr lang="zh-TW" altLang="en-US" sz="3600" dirty="0" smtClean="0">
                <a:solidFill>
                  <a:srgbClr val="FF0000"/>
                </a:solidFill>
              </a:rPr>
              <a:t>讚美</a:t>
            </a:r>
            <a:r>
              <a:rPr lang="zh-TW" altLang="en-US" sz="3600" dirty="0" smtClean="0"/>
              <a:t>耶和華！你們要</a:t>
            </a:r>
            <a:r>
              <a:rPr lang="zh-TW" altLang="en-US" sz="3600" dirty="0" smtClean="0">
                <a:solidFill>
                  <a:srgbClr val="FF0000"/>
                </a:solidFill>
              </a:rPr>
              <a:t>讚美</a:t>
            </a:r>
            <a:r>
              <a:rPr lang="zh-TW" altLang="en-US" sz="3600" dirty="0" smtClean="0"/>
              <a:t>耶和華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67095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ja-JP" altLang="en-US" dirty="0"/>
              <a:t>一</a:t>
            </a:r>
            <a:r>
              <a:rPr lang="en-US" altLang="ja-JP" dirty="0"/>
              <a:t>) </a:t>
            </a:r>
            <a:r>
              <a:rPr lang="zh-TW" altLang="en-US" dirty="0"/>
              <a:t>要讚美敬拜耶和華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altLang="zh-TW" sz="4000" dirty="0"/>
              <a:t>6. </a:t>
            </a:r>
            <a:r>
              <a:rPr lang="zh-TW" altLang="en-US" sz="4000" dirty="0"/>
              <a:t>領袖的見證</a:t>
            </a:r>
            <a:endParaRPr lang="en-CA" altLang="zh-TW" sz="4000" dirty="0"/>
          </a:p>
          <a:p>
            <a:pPr lvl="1"/>
            <a:r>
              <a:rPr lang="zh-TW" altLang="en-US" sz="3600" dirty="0"/>
              <a:t>亞伯蘭在</a:t>
            </a:r>
            <a:r>
              <a:rPr lang="zh-TW" altLang="en-US" sz="3600" dirty="0" smtClean="0"/>
              <a:t>那裡</a:t>
            </a:r>
            <a:r>
              <a:rPr lang="zh-TW" altLang="en-US" sz="3600" dirty="0"/>
              <a:t>為</a:t>
            </a:r>
            <a:r>
              <a:rPr lang="zh-TW" altLang="en-US" sz="3600" dirty="0" smtClean="0"/>
              <a:t>向他</a:t>
            </a:r>
            <a:r>
              <a:rPr lang="zh-TW" altLang="en-US" sz="3600" dirty="0"/>
              <a:t>顯</a:t>
            </a:r>
            <a:r>
              <a:rPr lang="zh-TW" altLang="en-US" sz="3600" dirty="0" smtClean="0"/>
              <a:t>現的耶和華築了一座</a:t>
            </a:r>
            <a:r>
              <a:rPr lang="zh-TW" altLang="en-US" sz="3600" dirty="0"/>
              <a:t>壇</a:t>
            </a:r>
            <a:r>
              <a:rPr lang="zh-TW" altLang="en-US" sz="3600" dirty="0" smtClean="0"/>
              <a:t>。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創</a:t>
            </a:r>
            <a:r>
              <a:rPr lang="en-US" altLang="zh-TW" sz="3600" dirty="0" smtClean="0"/>
              <a:t>12:7-8; 13:18; 22:11-13)</a:t>
            </a:r>
          </a:p>
          <a:p>
            <a:pPr lvl="1"/>
            <a:r>
              <a:rPr lang="zh-TW" altLang="en-US" sz="3600" dirty="0" smtClean="0"/>
              <a:t>摩西和以色列人向耶和華唱歌說：我要向耶和華歌唱 </a:t>
            </a:r>
            <a:r>
              <a:rPr lang="en-US" altLang="zh-TW" sz="3600" dirty="0" smtClean="0"/>
              <a:t>…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出</a:t>
            </a:r>
            <a:r>
              <a:rPr lang="en-US" altLang="zh-TW" sz="3600" dirty="0" smtClean="0"/>
              <a:t>15:1-18)</a:t>
            </a:r>
          </a:p>
          <a:p>
            <a:pPr marL="457200" lvl="1" indent="0">
              <a:buNone/>
            </a:pPr>
            <a:endParaRPr lang="en-CA" altLang="zh-TW" sz="3600" dirty="0"/>
          </a:p>
          <a:p>
            <a:pPr marL="457200" lvl="1" indent="0">
              <a:buNone/>
            </a:pPr>
            <a:endParaRPr lang="en-CA" altLang="zh-TW" sz="3600" dirty="0"/>
          </a:p>
        </p:txBody>
      </p:sp>
    </p:spTree>
    <p:extLst>
      <p:ext uri="{BB962C8B-B14F-4D97-AF65-F5344CB8AC3E}">
        <p14:creationId xmlns:p14="http://schemas.microsoft.com/office/powerpoint/2010/main" val="151261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ja-JP" altLang="en-US" dirty="0"/>
              <a:t>一</a:t>
            </a:r>
            <a:r>
              <a:rPr lang="en-US" altLang="ja-JP" dirty="0"/>
              <a:t>) </a:t>
            </a:r>
            <a:r>
              <a:rPr lang="zh-TW" altLang="en-US" dirty="0"/>
              <a:t>要讚美敬拜耶和華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altLang="zh-TW" sz="4000" dirty="0"/>
              <a:t>6. </a:t>
            </a:r>
            <a:r>
              <a:rPr lang="zh-TW" altLang="en-US" sz="4000" dirty="0"/>
              <a:t>領袖的見證</a:t>
            </a:r>
            <a:endParaRPr lang="en-CA" altLang="zh-TW" sz="4000" dirty="0"/>
          </a:p>
          <a:p>
            <a:pPr lvl="1"/>
            <a:r>
              <a:rPr lang="zh-TW" altLang="en-US" sz="3600" dirty="0" smtClean="0"/>
              <a:t>那日，大衛初次藉亞薩和他的弟兄以詩歌稱頌耶和華，說：你們要稱謝耶和華，求告他的名，在萬民中傳揚他的作為！</a:t>
            </a:r>
            <a:r>
              <a:rPr lang="en-US" altLang="zh-TW" sz="3600" dirty="0" smtClean="0"/>
              <a:t>… (</a:t>
            </a:r>
            <a:r>
              <a:rPr lang="zh-TW" altLang="en-US" sz="3600" dirty="0" smtClean="0"/>
              <a:t>代上</a:t>
            </a:r>
            <a:r>
              <a:rPr lang="en-US" altLang="zh-TW" sz="3600" dirty="0" smtClean="0"/>
              <a:t>16:7-36)</a:t>
            </a:r>
            <a:endParaRPr lang="en-US" altLang="zh-TW" sz="3600" dirty="0" smtClean="0"/>
          </a:p>
          <a:p>
            <a:pPr lvl="1"/>
            <a:endParaRPr lang="en-CA" altLang="zh-TW" sz="3600" dirty="0"/>
          </a:p>
          <a:p>
            <a:pPr marL="457200" lvl="1" indent="0">
              <a:buNone/>
            </a:pPr>
            <a:endParaRPr lang="en-CA" altLang="zh-TW" sz="3600" dirty="0"/>
          </a:p>
        </p:txBody>
      </p:sp>
    </p:spTree>
    <p:extLst>
      <p:ext uri="{BB962C8B-B14F-4D97-AF65-F5344CB8AC3E}">
        <p14:creationId xmlns:p14="http://schemas.microsoft.com/office/powerpoint/2010/main" val="304621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ja-JP" altLang="en-US" dirty="0"/>
              <a:t>一</a:t>
            </a:r>
            <a:r>
              <a:rPr lang="en-US" altLang="ja-JP" dirty="0"/>
              <a:t>) </a:t>
            </a:r>
            <a:r>
              <a:rPr lang="zh-TW" altLang="en-US" dirty="0"/>
              <a:t>要讚美敬拜耶和華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altLang="zh-TW" sz="4000" dirty="0"/>
              <a:t>6. </a:t>
            </a:r>
            <a:r>
              <a:rPr lang="zh-TW" altLang="en-US" sz="4000" dirty="0"/>
              <a:t>領袖的見證</a:t>
            </a:r>
            <a:endParaRPr lang="en-CA" altLang="zh-TW" sz="4000" dirty="0"/>
          </a:p>
          <a:p>
            <a:pPr lvl="1"/>
            <a:r>
              <a:rPr lang="zh-TW" altLang="en-US" sz="3600" dirty="0" smtClean="0"/>
              <a:t>所羅門大聲為以色列全會眾祝福，說：耶和華是應當稱頌的！</a:t>
            </a:r>
            <a:r>
              <a:rPr lang="en-US" altLang="zh-TW" sz="3600" dirty="0" smtClean="0"/>
              <a:t>…(</a:t>
            </a:r>
            <a:r>
              <a:rPr lang="zh-TW" altLang="en-US" sz="3600" dirty="0" smtClean="0"/>
              <a:t>王上</a:t>
            </a:r>
            <a:r>
              <a:rPr lang="en-US" altLang="zh-TW" sz="3600" dirty="0" smtClean="0"/>
              <a:t>8:27-30; 54-61)</a:t>
            </a:r>
            <a:endParaRPr lang="en-US" altLang="zh-TW" sz="3600" dirty="0" smtClean="0"/>
          </a:p>
          <a:p>
            <a:pPr lvl="1"/>
            <a:r>
              <a:rPr lang="zh-TW" altLang="en-US" sz="3600" dirty="0" smtClean="0"/>
              <a:t>鼓</a:t>
            </a:r>
            <a:r>
              <a:rPr lang="zh-TW" altLang="en-US" sz="3600" dirty="0"/>
              <a:t>勵人去讚</a:t>
            </a:r>
            <a:r>
              <a:rPr lang="zh-TW" altLang="en-US" sz="3600" dirty="0" smtClean="0"/>
              <a:t>美神</a:t>
            </a:r>
            <a:endParaRPr lang="en-CA" altLang="zh-TW" sz="3600" dirty="0"/>
          </a:p>
          <a:p>
            <a:pPr marL="457200" lvl="1" indent="0">
              <a:buNone/>
            </a:pPr>
            <a:endParaRPr lang="en-CA" altLang="zh-TW" sz="3600" dirty="0"/>
          </a:p>
        </p:txBody>
      </p:sp>
    </p:spTree>
    <p:extLst>
      <p:ext uri="{BB962C8B-B14F-4D97-AF65-F5344CB8AC3E}">
        <p14:creationId xmlns:p14="http://schemas.microsoft.com/office/powerpoint/2010/main" val="411453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dirty="0"/>
              <a:t>二</a:t>
            </a:r>
            <a:r>
              <a:rPr lang="en-US" altLang="ja-JP" dirty="0"/>
              <a:t>) </a:t>
            </a:r>
            <a:r>
              <a:rPr lang="zh-TW" altLang="en-US" dirty="0"/>
              <a:t>讚美的神學功能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TW" altLang="en-US" sz="3200" dirty="0"/>
              <a:t>説明信仰綱要</a:t>
            </a:r>
            <a:endParaRPr lang="en-CA" altLang="zh-TW" sz="3200" dirty="0"/>
          </a:p>
          <a:p>
            <a:r>
              <a:rPr lang="zh-TW" altLang="en-US" sz="3200" dirty="0"/>
              <a:t>追溯舊約聖經信仰總綱，使人更深地認識神的屬性和大能</a:t>
            </a:r>
            <a:endParaRPr lang="en-CA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71076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dirty="0"/>
              <a:t>二</a:t>
            </a:r>
            <a:r>
              <a:rPr lang="en-US" altLang="ja-JP" dirty="0"/>
              <a:t>) </a:t>
            </a:r>
            <a:r>
              <a:rPr lang="zh-TW" altLang="en-US" dirty="0"/>
              <a:t>讚美的神學功能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altLang="zh-TW" sz="3200" dirty="0"/>
              <a:t>2. </a:t>
            </a:r>
            <a:r>
              <a:rPr lang="zh-TW" altLang="en-US" sz="3200" dirty="0"/>
              <a:t>學習超越環境</a:t>
            </a:r>
            <a:endParaRPr lang="en-CA" altLang="zh-TW" sz="3200" dirty="0"/>
          </a:p>
          <a:p>
            <a:r>
              <a:rPr lang="zh-TW" altLang="en-US" sz="3200" dirty="0"/>
              <a:t>聖經裏面的詩歌，是詩人發自內心的祈禱、讚美</a:t>
            </a:r>
            <a:endParaRPr lang="en-CA" altLang="zh-TW" sz="3200" dirty="0"/>
          </a:p>
          <a:p>
            <a:r>
              <a:rPr lang="zh-TW" altLang="en-US" sz="3200" dirty="0"/>
              <a:t>感恩詩是為了慶祝個人所面對的危機得著解決，感謝神垂聽禱告</a:t>
            </a:r>
            <a:endParaRPr lang="en-CA" altLang="zh-TW" sz="3200" dirty="0"/>
          </a:p>
          <a:p>
            <a:pPr marL="0" indent="0">
              <a:buNone/>
            </a:pPr>
            <a:endParaRPr lang="en-CA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62306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dirty="0"/>
              <a:t>二</a:t>
            </a:r>
            <a:r>
              <a:rPr lang="en-US" altLang="ja-JP" dirty="0"/>
              <a:t>) </a:t>
            </a:r>
            <a:r>
              <a:rPr lang="zh-TW" altLang="en-US" dirty="0"/>
              <a:t>讚美的神學功能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altLang="zh-TW" sz="3200" dirty="0"/>
              <a:t>2. </a:t>
            </a:r>
            <a:r>
              <a:rPr lang="zh-TW" altLang="en-US" sz="3200" dirty="0"/>
              <a:t>學習超越環境</a:t>
            </a:r>
            <a:endParaRPr lang="en-CA" altLang="zh-TW" sz="3200" dirty="0"/>
          </a:p>
          <a:p>
            <a:r>
              <a:rPr lang="zh-TW" altLang="en-US" sz="3200" dirty="0"/>
              <a:t>哀歌的作者，主要是求神幫助或保護。不過，雖然危機仍然未解決，哀歌都自然地提到詩人將要向神感恩，表明詩人的心中對神的仰賴和信任</a:t>
            </a:r>
            <a:endParaRPr lang="en-CA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77205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BAF5FB-B41C-4E29-A74D-C173DFCFB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/>
              <a:t/>
            </a:r>
            <a:br>
              <a:rPr lang="en-CA" dirty="0"/>
            </a:br>
            <a:r>
              <a:rPr lang="en-CA" dirty="0">
                <a:latin typeface="PMingLiU" panose="02020500000000000000" pitchFamily="18" charset="-120"/>
                <a:ea typeface="PMingLiU" panose="02020500000000000000" pitchFamily="18" charset="-120"/>
              </a:rPr>
              <a:t>本課目的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E0BB8A-BCA0-46A7-B31D-2AC75B283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認識讚美</a:t>
            </a:r>
            <a:r>
              <a:rPr lang="zh-TW" altLang="en-US" sz="4400" dirty="0">
                <a:latin typeface="PMingLiU" panose="02020500000000000000" pitchFamily="18" charset="-120"/>
                <a:ea typeface="PMingLiU" panose="02020500000000000000" pitchFamily="18" charset="-120"/>
              </a:rPr>
              <a:t>、敬</a:t>
            </a:r>
            <a:r>
              <a:rPr lang="zh-TW" altLang="en-US" sz="4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拜神</a:t>
            </a:r>
            <a:endParaRPr lang="en-US" altLang="zh-TW" sz="44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US" altLang="zh-TW" sz="12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4400" dirty="0">
                <a:latin typeface="PMingLiU" panose="02020500000000000000" pitchFamily="18" charset="-120"/>
                <a:ea typeface="PMingLiU" panose="02020500000000000000" pitchFamily="18" charset="-120"/>
              </a:rPr>
              <a:t>以此為人生的目標</a:t>
            </a:r>
            <a:endParaRPr lang="en-CA" sz="36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967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dirty="0"/>
              <a:t>二</a:t>
            </a:r>
            <a:r>
              <a:rPr lang="en-US" altLang="ja-JP" dirty="0"/>
              <a:t>) </a:t>
            </a:r>
            <a:r>
              <a:rPr lang="zh-TW" altLang="en-US" dirty="0"/>
              <a:t>讚美的神學功能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altLang="zh-TW" sz="3200" dirty="0"/>
              <a:t>3. </a:t>
            </a:r>
            <a:r>
              <a:rPr lang="zh-TW" altLang="en-US" sz="3200" dirty="0"/>
              <a:t>認識人生目的</a:t>
            </a:r>
            <a:endParaRPr lang="en-CA" altLang="zh-TW" sz="3200" dirty="0"/>
          </a:p>
          <a:p>
            <a:r>
              <a:rPr lang="zh-TW" altLang="en-US" sz="3200" dirty="0"/>
              <a:t>讚美神</a:t>
            </a:r>
            <a:endParaRPr lang="en-CA" altLang="zh-TW" sz="3200" dirty="0"/>
          </a:p>
          <a:p>
            <a:r>
              <a:rPr lang="zh-TW" altLang="en-US" sz="3200" dirty="0"/>
              <a:t>人不是要等候神為我們做些什麼後才讚美神，有時候反而是因為讚美神，而能夠發出祈求</a:t>
            </a:r>
            <a:endParaRPr lang="en-CA" altLang="zh-TW" sz="3200" dirty="0"/>
          </a:p>
        </p:txBody>
      </p:sp>
    </p:spTree>
    <p:extLst>
      <p:ext uri="{BB962C8B-B14F-4D97-AF65-F5344CB8AC3E}">
        <p14:creationId xmlns:p14="http://schemas.microsoft.com/office/powerpoint/2010/main" val="23087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dirty="0"/>
              <a:t>二</a:t>
            </a:r>
            <a:r>
              <a:rPr lang="en-US" altLang="ja-JP" dirty="0"/>
              <a:t>) </a:t>
            </a:r>
            <a:r>
              <a:rPr lang="zh-TW" altLang="en-US" dirty="0"/>
              <a:t>讚美的神學功能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altLang="zh-TW" sz="3200" dirty="0"/>
              <a:t>3. </a:t>
            </a:r>
            <a:r>
              <a:rPr lang="zh-TW" altLang="en-US" sz="3200" dirty="0"/>
              <a:t>認識人生目的</a:t>
            </a:r>
            <a:endParaRPr lang="en-CA" altLang="zh-TW" sz="3200" dirty="0"/>
          </a:p>
          <a:p>
            <a:r>
              <a:rPr lang="zh-TW" altLang="en-US" sz="3200" dirty="0" smtClean="0"/>
              <a:t>願我的性命存活，得以讚美你！願你的典章幫助我！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詩</a:t>
            </a:r>
            <a:r>
              <a:rPr lang="en-US" altLang="zh-TW" sz="3200" dirty="0" smtClean="0"/>
              <a:t>119</a:t>
            </a:r>
            <a:r>
              <a:rPr lang="zh-TW" altLang="en-US" sz="3200" dirty="0"/>
              <a:t>：</a:t>
            </a:r>
            <a:r>
              <a:rPr lang="en-US" altLang="zh-TW" sz="3200" dirty="0" smtClean="0"/>
              <a:t>175)</a:t>
            </a:r>
          </a:p>
          <a:p>
            <a:r>
              <a:rPr lang="zh-TW" altLang="en-US" sz="3200" dirty="0" smtClean="0"/>
              <a:t>我被害流血，下到坑中，有甚麼益處呢？塵土豈能稱讚你，傳說你的誠實麼？</a:t>
            </a:r>
            <a:r>
              <a:rPr lang="en-US" altLang="zh-TW" sz="3200" dirty="0"/>
              <a:t>(</a:t>
            </a:r>
            <a:r>
              <a:rPr lang="zh-TW" altLang="en-US" sz="3200" dirty="0" smtClean="0"/>
              <a:t>詩</a:t>
            </a:r>
            <a:r>
              <a:rPr lang="en-US" altLang="zh-TW" sz="3200" dirty="0" smtClean="0"/>
              <a:t>30:9)</a:t>
            </a:r>
            <a:endParaRPr lang="en-US" altLang="zh-TW" sz="3200" dirty="0"/>
          </a:p>
          <a:p>
            <a:r>
              <a:rPr lang="zh-TW" altLang="en-US" sz="3200" dirty="0" smtClean="0"/>
              <a:t>分</a:t>
            </a:r>
            <a:r>
              <a:rPr lang="zh-TW" altLang="en-US" sz="3200" dirty="0"/>
              <a:t>別從正反兩面說明人的生命雖然短暫空虛，但目的，是為了可以讚美神，使短暫的生命得著意義</a:t>
            </a:r>
            <a:endParaRPr lang="en-CA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00781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dirty="0"/>
              <a:t>二</a:t>
            </a:r>
            <a:r>
              <a:rPr lang="en-US" altLang="ja-JP" dirty="0"/>
              <a:t>) </a:t>
            </a:r>
            <a:r>
              <a:rPr lang="zh-TW" altLang="en-US" dirty="0"/>
              <a:t>讚美的神學功能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altLang="zh-TW" sz="3200" dirty="0"/>
              <a:t>3. </a:t>
            </a:r>
            <a:r>
              <a:rPr lang="zh-TW" altLang="en-US" sz="3200" dirty="0"/>
              <a:t>認識人生目的</a:t>
            </a:r>
            <a:endParaRPr lang="en-CA" altLang="zh-TW" sz="3200" dirty="0"/>
          </a:p>
          <a:p>
            <a:r>
              <a:rPr lang="zh-TW" altLang="en-US" sz="3200" dirty="0"/>
              <a:t>詩篇</a:t>
            </a:r>
            <a:r>
              <a:rPr lang="en-US" altLang="zh-TW" sz="3200" dirty="0"/>
              <a:t>22</a:t>
            </a:r>
            <a:r>
              <a:rPr lang="zh-TW" altLang="en-US" sz="3200" dirty="0"/>
              <a:t>：</a:t>
            </a:r>
            <a:r>
              <a:rPr lang="en-US" altLang="zh-TW" sz="3200" dirty="0" smtClean="0"/>
              <a:t>21-26</a:t>
            </a:r>
            <a:r>
              <a:rPr lang="zh-TW" altLang="en-US" sz="3200" dirty="0"/>
              <a:t> </a:t>
            </a:r>
            <a:r>
              <a:rPr lang="zh-TW" altLang="en-US" sz="3200" dirty="0" smtClean="0"/>
              <a:t>救我脫離獅子的口；你已經應允我，使我脫離野牛的角。我要將你的名傳與我的弟兄，在會中我要讚美你。你們敬畏耶和華的人要讚美他！雅各的後裔都要榮耀他！以色列的後裔都要懼怕他！因為他沒有藐視憎惡受苦的人，也沒有向他掩面；那受苦之人呼籲的時候，他就垂聽。</a:t>
            </a:r>
            <a:endParaRPr lang="en-CA" altLang="zh-TW" sz="3200" dirty="0"/>
          </a:p>
        </p:txBody>
      </p:sp>
    </p:spTree>
    <p:extLst>
      <p:ext uri="{BB962C8B-B14F-4D97-AF65-F5344CB8AC3E}">
        <p14:creationId xmlns:p14="http://schemas.microsoft.com/office/powerpoint/2010/main" val="50786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dirty="0"/>
              <a:t>二</a:t>
            </a:r>
            <a:r>
              <a:rPr lang="en-US" altLang="ja-JP" dirty="0"/>
              <a:t>) </a:t>
            </a:r>
            <a:r>
              <a:rPr lang="zh-TW" altLang="en-US" dirty="0"/>
              <a:t>讚美的神學功能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altLang="zh-TW" sz="3200" dirty="0"/>
              <a:t>3. </a:t>
            </a:r>
            <a:r>
              <a:rPr lang="zh-TW" altLang="en-US" sz="3200" dirty="0"/>
              <a:t>認識人生目的</a:t>
            </a:r>
            <a:endParaRPr lang="en-CA" altLang="zh-TW" sz="3200" dirty="0"/>
          </a:p>
          <a:p>
            <a:r>
              <a:rPr lang="zh-TW" altLang="en-US" sz="3200" dirty="0" smtClean="0"/>
              <a:t>我在大會中讚美你的話是從你而來的；我要在敬畏耶和華的人面前還我的願。謙卑的人必吃得飽足；尋求耶和華的人必讚美他。願你們的心永遠活著！</a:t>
            </a:r>
            <a:endParaRPr lang="en-US" altLang="zh-TW" sz="3200" dirty="0" smtClean="0"/>
          </a:p>
          <a:p>
            <a:r>
              <a:rPr lang="zh-TW" altLang="en-US" sz="3200" dirty="0" smtClean="0"/>
              <a:t>詩</a:t>
            </a:r>
            <a:r>
              <a:rPr lang="zh-TW" altLang="en-US" sz="3200" dirty="0"/>
              <a:t>人更是早在困難未有解決的時候，就向神發出極大的讚美。因為神是滿有赦罪的恩典和憐憫，是配得讚美的</a:t>
            </a:r>
            <a:endParaRPr lang="en-CA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10112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zh-TW" altLang="en-US" dirty="0"/>
              <a:t>三</a:t>
            </a:r>
            <a:r>
              <a:rPr lang="en-US" altLang="zh-TW" dirty="0"/>
              <a:t>) </a:t>
            </a:r>
            <a:r>
              <a:rPr lang="zh-TW" altLang="en-US" dirty="0"/>
              <a:t>從讚美得益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讚美的心是神所賜的 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en-US" altLang="zh-TW" sz="3200" dirty="0" smtClean="0"/>
              <a:t>(</a:t>
            </a:r>
            <a:r>
              <a:rPr lang="zh-TW" altLang="en-US" sz="3200" dirty="0"/>
              <a:t>詩</a:t>
            </a:r>
            <a:r>
              <a:rPr lang="en-US" altLang="zh-TW" sz="3200" dirty="0"/>
              <a:t>40</a:t>
            </a:r>
            <a:r>
              <a:rPr lang="zh-TW" altLang="en-US" sz="3200" dirty="0"/>
              <a:t>：</a:t>
            </a:r>
            <a:r>
              <a:rPr lang="en-US" altLang="zh-TW" sz="3200" dirty="0" smtClean="0"/>
              <a:t>3</a:t>
            </a:r>
            <a:r>
              <a:rPr lang="zh-TW" altLang="en-US" sz="3200" dirty="0"/>
              <a:t> </a:t>
            </a:r>
            <a:r>
              <a:rPr lang="zh-TW" altLang="en-US" sz="3200" dirty="0" smtClean="0"/>
              <a:t>他使我口唱新歌，就是讚美我們神的話。許多人必看見而懼怕，並要倚靠耶和華。</a:t>
            </a:r>
            <a:r>
              <a:rPr lang="en-US" altLang="zh-TW" sz="3200" dirty="0" smtClean="0"/>
              <a:t>)</a:t>
            </a:r>
            <a:r>
              <a:rPr lang="zh-TW" altLang="en-US" sz="3200" dirty="0"/>
              <a:t> 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en-US" altLang="zh-TW" sz="3200" dirty="0" smtClean="0"/>
              <a:t>(</a:t>
            </a:r>
            <a:r>
              <a:rPr lang="zh-TW" altLang="en-US" sz="3200" dirty="0" smtClean="0"/>
              <a:t>箴</a:t>
            </a:r>
            <a:r>
              <a:rPr lang="en-US" altLang="zh-TW" sz="3200" dirty="0"/>
              <a:t>27</a:t>
            </a:r>
            <a:r>
              <a:rPr lang="zh-TW" altLang="en-US" sz="3200" dirty="0"/>
              <a:t>：</a:t>
            </a:r>
            <a:r>
              <a:rPr lang="en-US" altLang="zh-TW" sz="3200" dirty="0" smtClean="0"/>
              <a:t>21</a:t>
            </a:r>
            <a:r>
              <a:rPr lang="zh-TW" altLang="en-US" sz="3200" dirty="0"/>
              <a:t> </a:t>
            </a:r>
            <a:r>
              <a:rPr lang="zh-TW" altLang="en-US" sz="3200" dirty="0" smtClean="0"/>
              <a:t>鼎為煉銀，爐為煉金，人的稱讚也試煉人。</a:t>
            </a:r>
            <a:r>
              <a:rPr lang="en-US" altLang="zh-TW" sz="3200" dirty="0" smtClean="0"/>
              <a:t>)</a:t>
            </a:r>
            <a:endParaRPr lang="en-CA" altLang="zh-TW" sz="3200" dirty="0"/>
          </a:p>
          <a:p>
            <a:pPr marL="0" indent="0">
              <a:buNone/>
            </a:pPr>
            <a:endParaRPr lang="en-CA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1944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zh-TW" altLang="en-US" dirty="0"/>
              <a:t>三</a:t>
            </a:r>
            <a:r>
              <a:rPr lang="en-US" altLang="zh-TW" dirty="0"/>
              <a:t>) </a:t>
            </a:r>
            <a:r>
              <a:rPr lang="zh-TW" altLang="en-US" dirty="0"/>
              <a:t>從讚美得益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讚美的對象是神</a:t>
            </a:r>
          </a:p>
          <a:p>
            <a:r>
              <a:rPr lang="zh-TW" altLang="en-US" sz="3200" dirty="0" smtClean="0"/>
              <a:t>人</a:t>
            </a:r>
            <a:r>
              <a:rPr lang="zh-TW" altLang="en-US" sz="3200" dirty="0"/>
              <a:t>若真心的敬拜讚美神，就不會背逆神</a:t>
            </a:r>
            <a:endParaRPr lang="en-CA" altLang="zh-TW" sz="3200" dirty="0"/>
          </a:p>
          <a:p>
            <a:r>
              <a:rPr lang="zh-TW" altLang="en-US" sz="3200" dirty="0"/>
              <a:t>透過讚美神，使我們敬畏神，從而在生活中選擇正路，因而得福 </a:t>
            </a:r>
            <a:endParaRPr lang="en-US" altLang="zh-TW" sz="3200" dirty="0" smtClean="0"/>
          </a:p>
        </p:txBody>
      </p:sp>
    </p:spTree>
    <p:extLst>
      <p:ext uri="{BB962C8B-B14F-4D97-AF65-F5344CB8AC3E}">
        <p14:creationId xmlns:p14="http://schemas.microsoft.com/office/powerpoint/2010/main" val="269719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zh-TW" altLang="en-US" dirty="0"/>
              <a:t>三</a:t>
            </a:r>
            <a:r>
              <a:rPr lang="en-US" altLang="zh-TW" dirty="0"/>
              <a:t>) </a:t>
            </a:r>
            <a:r>
              <a:rPr lang="zh-TW" altLang="en-US" dirty="0"/>
              <a:t>從讚美得益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詩</a:t>
            </a:r>
            <a:r>
              <a:rPr lang="en-US" altLang="zh-TW" sz="3200" dirty="0" smtClean="0"/>
              <a:t>19:14 </a:t>
            </a:r>
            <a:r>
              <a:rPr lang="zh-TW" altLang="en-US" sz="3200" dirty="0" smtClean="0"/>
              <a:t>耶和華─我的磐石，我的救贖主啊，願我口中的言語、心裡的意念在你面前蒙悅納。</a:t>
            </a:r>
            <a:endParaRPr lang="en-US" altLang="zh-TW" sz="3200" dirty="0" smtClean="0"/>
          </a:p>
          <a:p>
            <a:r>
              <a:rPr lang="zh-TW" altLang="en-US" sz="3200" dirty="0" smtClean="0"/>
              <a:t>詩</a:t>
            </a:r>
            <a:r>
              <a:rPr lang="en-US" altLang="zh-TW" sz="3200" dirty="0" smtClean="0"/>
              <a:t>10:17</a:t>
            </a:r>
            <a:r>
              <a:rPr lang="zh-TW" altLang="en-US" sz="3200" dirty="0"/>
              <a:t> </a:t>
            </a:r>
            <a:r>
              <a:rPr lang="zh-TW" altLang="en-US" sz="3200" dirty="0" smtClean="0"/>
              <a:t>耶和華啊，謙卑人的心願，你早已知道（原文是聽見）。你必預備他們的心，也必側耳聽他們的祈求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32565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zh-TW" altLang="en-US" dirty="0"/>
              <a:t>三</a:t>
            </a:r>
            <a:r>
              <a:rPr lang="en-US" altLang="zh-TW" dirty="0"/>
              <a:t>) </a:t>
            </a:r>
            <a:r>
              <a:rPr lang="zh-TW" altLang="en-US" dirty="0"/>
              <a:t>從讚美得益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98976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使人享受群體生活 </a:t>
            </a:r>
            <a:r>
              <a:rPr lang="en-US" altLang="zh-TW" sz="3200" dirty="0"/>
              <a:t>(</a:t>
            </a:r>
            <a:r>
              <a:rPr lang="zh-TW" altLang="en-US" sz="3200" dirty="0"/>
              <a:t>詩</a:t>
            </a:r>
            <a:r>
              <a:rPr lang="en-US" altLang="zh-TW" sz="3200" dirty="0"/>
              <a:t>78</a:t>
            </a:r>
            <a:r>
              <a:rPr lang="zh-TW" altLang="en-US" sz="3200" dirty="0"/>
              <a:t>：</a:t>
            </a:r>
            <a:r>
              <a:rPr lang="en-US" altLang="zh-TW" sz="3200" dirty="0"/>
              <a:t>4, 22</a:t>
            </a:r>
            <a:r>
              <a:rPr lang="zh-TW" altLang="en-US" sz="3200" dirty="0"/>
              <a:t>：</a:t>
            </a:r>
            <a:r>
              <a:rPr lang="en-US" altLang="zh-TW" sz="3200" dirty="0"/>
              <a:t>25)</a:t>
            </a:r>
            <a:endParaRPr lang="en-CA" altLang="zh-TW" sz="3200" dirty="0"/>
          </a:p>
          <a:p>
            <a:r>
              <a:rPr lang="zh-TW" altLang="en-US" sz="3200" dirty="0"/>
              <a:t>向世人作見證： 世上的衆民都被邀請來讚美神 </a:t>
            </a:r>
            <a:r>
              <a:rPr lang="en-US" altLang="zh-TW" sz="3200" dirty="0"/>
              <a:t>(</a:t>
            </a:r>
            <a:r>
              <a:rPr lang="zh-TW" altLang="en-US" sz="3200" dirty="0"/>
              <a:t>詩</a:t>
            </a:r>
            <a:r>
              <a:rPr lang="en-US" altLang="zh-TW" sz="3200" dirty="0"/>
              <a:t>67</a:t>
            </a:r>
            <a:r>
              <a:rPr lang="zh-TW" altLang="en-US" sz="3200" dirty="0"/>
              <a:t>：</a:t>
            </a:r>
            <a:r>
              <a:rPr lang="en-US" altLang="zh-TW" sz="3200" dirty="0"/>
              <a:t>2, 148, 117</a:t>
            </a:r>
            <a:r>
              <a:rPr lang="zh-TW" altLang="en-US" sz="3200" dirty="0"/>
              <a:t>：</a:t>
            </a:r>
            <a:r>
              <a:rPr lang="en-US" altLang="zh-TW" sz="3200" dirty="0"/>
              <a:t>1, 15</a:t>
            </a:r>
            <a:r>
              <a:rPr lang="zh-TW" altLang="en-US" sz="3200" dirty="0"/>
              <a:t>：</a:t>
            </a:r>
            <a:r>
              <a:rPr lang="en-US" altLang="zh-TW" sz="3200" dirty="0"/>
              <a:t>6, 48</a:t>
            </a:r>
            <a:r>
              <a:rPr lang="zh-TW" altLang="en-US" sz="3200" dirty="0"/>
              <a:t>：</a:t>
            </a:r>
            <a:r>
              <a:rPr lang="en-US" altLang="zh-TW" sz="3200" dirty="0"/>
              <a:t>10, 113</a:t>
            </a:r>
            <a:r>
              <a:rPr lang="zh-TW" altLang="en-US" sz="3200" dirty="0"/>
              <a:t>：</a:t>
            </a:r>
            <a:r>
              <a:rPr lang="en-US" altLang="zh-TW" sz="3200" dirty="0"/>
              <a:t>3)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1843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48A67C-B610-4122-9D14-0B973C6A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/>
              <a:t/>
            </a:r>
            <a:br>
              <a:rPr lang="en-CA" dirty="0"/>
            </a:br>
            <a:r>
              <a:rPr lang="en-CA" dirty="0" err="1">
                <a:latin typeface="PMingLiU" panose="02020500000000000000" pitchFamily="18" charset="-120"/>
                <a:ea typeface="PMingLiU" panose="02020500000000000000" pitchFamily="18" charset="-120"/>
              </a:rPr>
              <a:t>經文學習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9050F6-64CF-42FC-8DE1-DE63BC5D0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詩篇一四六篇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1-10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節</a:t>
            </a:r>
            <a:endParaRPr lang="en-CA" altLang="ja-JP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CA" dirty="0">
                <a:latin typeface="PMingLiU" panose="02020500000000000000" pitchFamily="18" charset="-120"/>
                <a:ea typeface="PMingLiU" panose="02020500000000000000" pitchFamily="18" charset="-120"/>
              </a:rPr>
              <a:t>1.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詩人一開始在第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2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節中，說他要在何時讚美耶和華？</a:t>
            </a:r>
            <a:endParaRPr lang="en-CA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CA" dirty="0">
                <a:latin typeface="PMingLiU" panose="02020500000000000000" pitchFamily="18" charset="-120"/>
                <a:ea typeface="PMingLiU" panose="02020500000000000000" pitchFamily="18" charset="-120"/>
              </a:rPr>
              <a:t>2.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在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3-4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節，詩人呼籲人不要倚靠君王，為什麼？</a:t>
            </a:r>
            <a:endParaRPr lang="en-CA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798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48A67C-B610-4122-9D14-0B973C6A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/>
              <a:t/>
            </a:r>
            <a:br>
              <a:rPr lang="en-CA" dirty="0"/>
            </a:br>
            <a:r>
              <a:rPr lang="en-CA" dirty="0" err="1">
                <a:latin typeface="PMingLiU" panose="02020500000000000000" pitchFamily="18" charset="-120"/>
                <a:ea typeface="PMingLiU" panose="02020500000000000000" pitchFamily="18" charset="-120"/>
              </a:rPr>
              <a:t>經文學習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9050F6-64CF-42FC-8DE1-DE63BC5D0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詩篇一四六篇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1-10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節</a:t>
            </a:r>
            <a:endParaRPr lang="en-CA" altLang="ja-JP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CA" dirty="0">
                <a:latin typeface="PMingLiU" panose="02020500000000000000" pitchFamily="18" charset="-120"/>
                <a:ea typeface="PMingLiU" panose="02020500000000000000" pitchFamily="18" charset="-120"/>
              </a:rPr>
              <a:t>3.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在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6 - 9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節，詩人數算耶和華神的作為，請列出來。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031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94162A-F09C-4A1C-9A0E-BCDC7D84C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4800" dirty="0" smtClean="0"/>
              <a:t>導</a:t>
            </a:r>
            <a:r>
              <a:rPr lang="ja-JP" altLang="en-US" sz="4800" dirty="0"/>
              <a:t>言</a:t>
            </a:r>
            <a:endParaRPr lang="en-CA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DE3687-94A5-40C2-82DA-A3721BC23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latin typeface="PMingLiU" panose="02020500000000000000" pitchFamily="18" charset="-120"/>
                <a:ea typeface="PMingLiU" panose="02020500000000000000" pitchFamily="18" charset="-120"/>
              </a:rPr>
              <a:t>讚美是什麼意思</a:t>
            </a:r>
            <a:r>
              <a:rPr lang="en-CA" altLang="zh-TW" sz="4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?</a:t>
            </a:r>
          </a:p>
          <a:p>
            <a:r>
              <a:rPr lang="zh-TW" altLang="en-US" sz="4400" dirty="0">
                <a:latin typeface="PMingLiU" panose="02020500000000000000" pitchFamily="18" charset="-120"/>
                <a:ea typeface="PMingLiU" panose="02020500000000000000" pitchFamily="18" charset="-120"/>
              </a:rPr>
              <a:t>敬拜是什麼意思</a:t>
            </a:r>
            <a:r>
              <a:rPr lang="en-US" altLang="zh-TW" sz="4400" dirty="0">
                <a:latin typeface="PMingLiU" panose="02020500000000000000" pitchFamily="18" charset="-120"/>
                <a:ea typeface="PMingLiU" panose="02020500000000000000" pitchFamily="18" charset="-120"/>
              </a:rPr>
              <a:t>?</a:t>
            </a:r>
          </a:p>
          <a:p>
            <a:endParaRPr lang="en-US" altLang="zh-TW" sz="44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4400" dirty="0">
                <a:latin typeface="PMingLiU" panose="02020500000000000000" pitchFamily="18" charset="-120"/>
                <a:ea typeface="PMingLiU" panose="02020500000000000000" pitchFamily="18" charset="-120"/>
              </a:rPr>
              <a:t>	</a:t>
            </a:r>
            <a:r>
              <a:rPr lang="en-US" altLang="zh-TW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	</a:t>
            </a:r>
            <a:endParaRPr lang="en-CA" altLang="ja-JP" sz="4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076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48A67C-B610-4122-9D14-0B973C6A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/>
              <a:t/>
            </a:r>
            <a:br>
              <a:rPr lang="en-CA" dirty="0"/>
            </a:br>
            <a:r>
              <a:rPr lang="en-CA" dirty="0" err="1">
                <a:latin typeface="PMingLiU" panose="02020500000000000000" pitchFamily="18" charset="-120"/>
                <a:ea typeface="PMingLiU" panose="02020500000000000000" pitchFamily="18" charset="-120"/>
              </a:rPr>
              <a:t>經文學習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9050F6-64CF-42FC-8DE1-DE63BC5D0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詩篇一四六篇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1-10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節</a:t>
            </a:r>
            <a:endParaRPr lang="en-CA" altLang="ja-JP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CA" dirty="0">
                <a:latin typeface="PMingLiU" panose="02020500000000000000" pitchFamily="18" charset="-120"/>
                <a:ea typeface="PMingLiU" panose="02020500000000000000" pitchFamily="18" charset="-120"/>
              </a:rPr>
              <a:t>3. 	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-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耶和華造天、地、海和其中的萬物</a:t>
            </a:r>
            <a:endParaRPr lang="en-CA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CA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	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-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他守誠實，直到永遠</a:t>
            </a:r>
            <a:endParaRPr lang="en-CA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CA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	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-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他為受屈的伸冤</a:t>
            </a:r>
            <a:endParaRPr lang="en-CA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CA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	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-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賜食物與飢餓的</a:t>
            </a:r>
            <a:endParaRPr lang="en-CA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CA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	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-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耶和華釋放被囚的</a:t>
            </a:r>
            <a:endParaRPr lang="en-CA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CA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	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023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48A67C-B610-4122-9D14-0B973C6A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/>
              <a:t/>
            </a:r>
            <a:br>
              <a:rPr lang="en-CA" dirty="0"/>
            </a:br>
            <a:r>
              <a:rPr lang="en-CA" dirty="0" err="1">
                <a:latin typeface="PMingLiU" panose="02020500000000000000" pitchFamily="18" charset="-120"/>
                <a:ea typeface="PMingLiU" panose="02020500000000000000" pitchFamily="18" charset="-120"/>
              </a:rPr>
              <a:t>經文學習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9050F6-64CF-42FC-8DE1-DE63BC5D0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詩篇一四六篇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1-10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節</a:t>
            </a:r>
            <a:endParaRPr lang="en-CA" altLang="ja-JP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CA" dirty="0">
                <a:latin typeface="PMingLiU" panose="02020500000000000000" pitchFamily="18" charset="-120"/>
                <a:ea typeface="PMingLiU" panose="02020500000000000000" pitchFamily="18" charset="-120"/>
              </a:rPr>
              <a:t>3. 	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-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耶和華開了瞎子的眼睛</a:t>
            </a:r>
            <a:endParaRPr lang="en-CA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	-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耶和華扶起被壓下的人</a:t>
            </a:r>
            <a:endParaRPr lang="en-CA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	-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耶和華喜愛義人</a:t>
            </a:r>
            <a:endParaRPr lang="en-CA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	-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耶和華保護寄居的</a:t>
            </a:r>
            <a:endParaRPr lang="en-CA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	-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扶持孤兒和寡婦</a:t>
            </a:r>
            <a:endParaRPr lang="en-CA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	-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使惡人的道路彎曲</a:t>
            </a:r>
            <a:endParaRPr lang="en-CA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4093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48A67C-B610-4122-9D14-0B973C6A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/>
              <a:t/>
            </a:r>
            <a:br>
              <a:rPr lang="en-CA" dirty="0"/>
            </a:br>
            <a:r>
              <a:rPr lang="en-CA" dirty="0" err="1">
                <a:latin typeface="PMingLiU" panose="02020500000000000000" pitchFamily="18" charset="-120"/>
                <a:ea typeface="PMingLiU" panose="02020500000000000000" pitchFamily="18" charset="-120"/>
              </a:rPr>
              <a:t>經文學習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9050F6-64CF-42FC-8DE1-DE63BC5D0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詩篇一四六篇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1-10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節</a:t>
            </a:r>
            <a:endParaRPr lang="en-CA" altLang="ja-JP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CA" dirty="0">
                <a:latin typeface="PMingLiU" panose="02020500000000000000" pitchFamily="18" charset="-120"/>
                <a:ea typeface="PMingLiU" panose="02020500000000000000" pitchFamily="18" charset="-120"/>
              </a:rPr>
              <a:t>4.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今天不少人追求的福，是以什麼來衡量？詩人在第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5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節肯定地說：「以雅各的神為幫助，仰望耶和華他神的，這人便為有福！」詩篇所提到的福，重點是什麼？</a:t>
            </a:r>
            <a:endParaRPr lang="en-CA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999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48A67C-B610-4122-9D14-0B973C6A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/>
              <a:t/>
            </a:r>
            <a:br>
              <a:rPr lang="en-CA" dirty="0"/>
            </a:br>
            <a:r>
              <a:rPr lang="en-CA" dirty="0" err="1">
                <a:latin typeface="PMingLiU" panose="02020500000000000000" pitchFamily="18" charset="-120"/>
                <a:ea typeface="PMingLiU" panose="02020500000000000000" pitchFamily="18" charset="-120"/>
              </a:rPr>
              <a:t>經文學習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9050F6-64CF-42FC-8DE1-DE63BC5D0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詩篇一四六篇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1-10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節</a:t>
            </a:r>
            <a:endParaRPr lang="en-CA" altLang="ja-JP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CA" dirty="0">
                <a:latin typeface="PMingLiU" panose="02020500000000000000" pitchFamily="18" charset="-120"/>
                <a:ea typeface="PMingLiU" panose="02020500000000000000" pitchFamily="18" charset="-120"/>
              </a:rPr>
              <a:t>5.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在詩人所描述各種神的作為中，哪一種是你曾深深感受及體會的呢？</a:t>
            </a:r>
            <a:endParaRPr lang="en-CA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CA" dirty="0">
                <a:latin typeface="PMingLiU" panose="02020500000000000000" pitchFamily="18" charset="-120"/>
                <a:ea typeface="PMingLiU" panose="02020500000000000000" pitchFamily="18" charset="-120"/>
              </a:rPr>
              <a:t>6.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我們今日可以如何讚美神？</a:t>
            </a:r>
            <a:endParaRPr lang="en-CA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653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EBC7E5-6FBC-4C6F-8DB6-5B873E4D2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/>
              <a:t>總結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97946B-A121-4A1C-828A-0F987D630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以色列人向神所發的讚美，成為萬民的見證，使人歸向</a:t>
            </a:r>
            <a:r>
              <a:rPr lang="zh-TW" altLang="en-US" sz="40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endParaRPr lang="en-US" altLang="zh-TW" sz="40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4000" dirty="0"/>
              <a:t>願我們一起學習譜</a:t>
            </a:r>
            <a:r>
              <a:rPr lang="zh-TW" altLang="en-US" sz="4000" dirty="0" smtClean="0"/>
              <a:t>出讚</a:t>
            </a:r>
            <a:r>
              <a:rPr lang="zh-TW" altLang="en-US" sz="4000" dirty="0"/>
              <a:t>美敬</a:t>
            </a:r>
            <a:r>
              <a:rPr lang="zh-TW" altLang="en-US" sz="4000" dirty="0" smtClean="0"/>
              <a:t>拜的</a:t>
            </a:r>
            <a:r>
              <a:rPr lang="zh-TW" altLang="en-US" sz="4000" dirty="0"/>
              <a:t>人</a:t>
            </a:r>
            <a:r>
              <a:rPr lang="zh-TW" altLang="en-US" sz="4000" dirty="0" smtClean="0"/>
              <a:t>生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16374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94162A-F09C-4A1C-9A0E-BCDC7D84C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4800" dirty="0" smtClean="0"/>
              <a:t>導</a:t>
            </a:r>
            <a:r>
              <a:rPr lang="ja-JP" altLang="en-US" sz="4800" dirty="0"/>
              <a:t>言</a:t>
            </a:r>
            <a:endParaRPr lang="en-CA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DE3687-94A5-40C2-82DA-A3721BC23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latin typeface="PMingLiU" panose="02020500000000000000" pitchFamily="18" charset="-120"/>
                <a:ea typeface="PMingLiU" panose="02020500000000000000" pitchFamily="18" charset="-120"/>
              </a:rPr>
              <a:t>讚美是</a:t>
            </a:r>
            <a:endParaRPr lang="en-US" altLang="zh-TW" sz="44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4400" dirty="0">
                <a:latin typeface="PMingLiU" panose="02020500000000000000" pitchFamily="18" charset="-120"/>
                <a:ea typeface="PMingLiU" panose="02020500000000000000" pitchFamily="18" charset="-120"/>
              </a:rPr>
              <a:t>	- </a:t>
            </a:r>
            <a:r>
              <a:rPr lang="zh-TW" altLang="en-US" sz="4400" dirty="0">
                <a:latin typeface="PMingLiU" panose="02020500000000000000" pitchFamily="18" charset="-120"/>
                <a:ea typeface="PMingLiU" panose="02020500000000000000" pitchFamily="18" charset="-120"/>
              </a:rPr>
              <a:t>以坐寶座的上帝為焦點</a:t>
            </a:r>
            <a:endParaRPr lang="en-US" altLang="zh-TW" sz="44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	- </a:t>
            </a:r>
            <a:r>
              <a:rPr lang="zh-TW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對美善的一</a:t>
            </a:r>
            <a:r>
              <a:rPr lang="zh-TW" altLang="en-US" sz="40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種讚</a:t>
            </a:r>
            <a:r>
              <a:rPr lang="zh-TW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嘆</a:t>
            </a:r>
          </a:p>
          <a:p>
            <a:pPr marL="0" indent="0">
              <a:buNone/>
            </a:pPr>
            <a:r>
              <a:rPr lang="en-US" altLang="zh-TW" sz="40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	- </a:t>
            </a:r>
            <a:r>
              <a:rPr lang="zh-TW" altLang="en-US" sz="40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信</a:t>
            </a:r>
            <a:r>
              <a:rPr lang="zh-TW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徒向神所發出的愛</a:t>
            </a:r>
            <a:r>
              <a:rPr lang="zh-TW" altLang="en-US" sz="40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慕之歌</a:t>
            </a:r>
            <a:endParaRPr lang="en-US" altLang="zh-TW" sz="4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	- </a:t>
            </a:r>
            <a:r>
              <a:rPr lang="zh-TW" altLang="en-US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把神的榮耀、美善屬性彰顯</a:t>
            </a:r>
            <a:endParaRPr lang="en-US" altLang="zh-TW" sz="4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4000" dirty="0">
                <a:latin typeface="PMingLiU" panose="02020500000000000000" pitchFamily="18" charset="-120"/>
                <a:ea typeface="PMingLiU" panose="02020500000000000000" pitchFamily="18" charset="-120"/>
              </a:rPr>
              <a:t>	</a:t>
            </a:r>
            <a:endParaRPr lang="en-CA" altLang="ja-JP" sz="4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360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94162A-F09C-4A1C-9A0E-BCDC7D84C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4800" dirty="0" smtClean="0"/>
              <a:t>導</a:t>
            </a:r>
            <a:r>
              <a:rPr lang="ja-JP" altLang="en-US" sz="4800" dirty="0"/>
              <a:t>言</a:t>
            </a:r>
            <a:endParaRPr lang="en-CA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DE3687-94A5-40C2-82DA-A3721BC23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4400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altLang="zh-TW" sz="4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4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敬拜 </a:t>
            </a:r>
            <a:r>
              <a:rPr lang="en-US" altLang="zh-TW" sz="4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TW" altLang="en-US" sz="4400" dirty="0">
                <a:latin typeface="PMingLiU" panose="02020500000000000000" pitchFamily="18" charset="-120"/>
                <a:ea typeface="PMingLiU" panose="02020500000000000000" pitchFamily="18" charset="-120"/>
              </a:rPr>
              <a:t>出 </a:t>
            </a:r>
            <a:r>
              <a:rPr lang="en-US" altLang="zh-TW" sz="4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20:4-6)</a:t>
            </a:r>
            <a:endParaRPr lang="en-US" altLang="zh-TW" sz="44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346075" indent="-284163"/>
            <a:r>
              <a:rPr lang="zh-TW" altLang="en-US" sz="3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不可為自己雕刻偶像，也不可做甚麼形像彷彿上天、下地，和地底下、水中的百物。不可跪拜那些像，也不可事奉他，因為我耶和華─你的神是忌邪的神。恨我的，我必追討他的罪，自父及子，直到三四代；愛我、守我誡命的，我必向他們發慈愛，直到千代</a:t>
            </a:r>
            <a:r>
              <a:rPr lang="en-US" altLang="zh-TW" sz="3800" dirty="0">
                <a:latin typeface="PMingLiU" panose="02020500000000000000" pitchFamily="18" charset="-120"/>
                <a:ea typeface="PMingLiU" panose="02020500000000000000" pitchFamily="18" charset="-120"/>
              </a:rPr>
              <a:t>	</a:t>
            </a:r>
            <a:endParaRPr lang="en-CA" altLang="ja-JP" sz="38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994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ja-JP" altLang="en-US" dirty="0"/>
              <a:t>一</a:t>
            </a:r>
            <a:r>
              <a:rPr lang="en-US" altLang="ja-JP" dirty="0"/>
              <a:t>) </a:t>
            </a:r>
            <a:r>
              <a:rPr lang="zh-TW" altLang="en-US" dirty="0"/>
              <a:t>要讚美敬拜耶和華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TW" altLang="en-US" sz="4000" dirty="0"/>
              <a:t>歷史的見證</a:t>
            </a:r>
            <a:endParaRPr lang="en-CA" altLang="zh-TW" sz="1200" dirty="0"/>
          </a:p>
          <a:p>
            <a:pPr lvl="1"/>
            <a:r>
              <a:rPr lang="zh-TW" altLang="en-US" sz="4000" dirty="0"/>
              <a:t>舊約的時候，讚美是向著耶和華而發的</a:t>
            </a:r>
            <a:endParaRPr lang="en-CA" altLang="zh-TW" sz="4000" dirty="0"/>
          </a:p>
          <a:p>
            <a:pPr lvl="1"/>
            <a:r>
              <a:rPr lang="zh-TW" altLang="en-US" sz="4000" dirty="0"/>
              <a:t>詩篇</a:t>
            </a:r>
            <a:r>
              <a:rPr lang="en-US" altLang="zh-TW" sz="4000" dirty="0"/>
              <a:t>136</a:t>
            </a:r>
            <a:r>
              <a:rPr lang="zh-TW" altLang="en-US" sz="4000" dirty="0"/>
              <a:t>篇</a:t>
            </a:r>
            <a:r>
              <a:rPr lang="zh-TW" altLang="en-US" sz="4000" dirty="0" smtClean="0"/>
              <a:t>，歷</a:t>
            </a:r>
            <a:r>
              <a:rPr lang="zh-TW" altLang="en-US" sz="4000" dirty="0"/>
              <a:t>史與讚美神的頌詞互相结連，強調耶和華神</a:t>
            </a:r>
            <a:r>
              <a:rPr lang="zh-TW" altLang="en-US" sz="4000" dirty="0" smtClean="0"/>
              <a:t>行大奇事，</a:t>
            </a:r>
            <a:r>
              <a:rPr lang="zh-TW" altLang="en-US" sz="4000" dirty="0"/>
              <a:t>傳揚神慈</a:t>
            </a:r>
            <a:r>
              <a:rPr lang="zh-TW" altLang="en-US" sz="4000" dirty="0" smtClean="0"/>
              <a:t>愛</a:t>
            </a:r>
            <a:endParaRPr lang="en-CA" altLang="zh-TW" sz="4000" dirty="0"/>
          </a:p>
        </p:txBody>
      </p:sp>
    </p:spTree>
    <p:extLst>
      <p:ext uri="{BB962C8B-B14F-4D97-AF65-F5344CB8AC3E}">
        <p14:creationId xmlns:p14="http://schemas.microsoft.com/office/powerpoint/2010/main" val="375255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ja-JP" altLang="en-US" dirty="0"/>
              <a:t>一</a:t>
            </a:r>
            <a:r>
              <a:rPr lang="en-US" altLang="ja-JP" dirty="0"/>
              <a:t>) </a:t>
            </a:r>
            <a:r>
              <a:rPr lang="zh-TW" altLang="en-US" dirty="0"/>
              <a:t>要讚美敬拜耶和華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altLang="zh-TW" sz="4000" dirty="0"/>
              <a:t>2. </a:t>
            </a:r>
            <a:r>
              <a:rPr lang="zh-TW" altLang="en-US" sz="4000" dirty="0"/>
              <a:t>律法的教導</a:t>
            </a:r>
            <a:endParaRPr lang="en-CA" altLang="zh-TW" sz="1200" dirty="0"/>
          </a:p>
          <a:p>
            <a:pPr lvl="1"/>
            <a:r>
              <a:rPr lang="zh-TW" altLang="en-US" sz="4000" dirty="0" smtClean="0"/>
              <a:t>利未記包</a:t>
            </a:r>
            <a:r>
              <a:rPr lang="zh-TW" altLang="en-US" sz="4000" dirty="0"/>
              <a:t>括詳細</a:t>
            </a:r>
            <a:r>
              <a:rPr lang="zh-TW" altLang="en-US" sz="4000" dirty="0" smtClean="0"/>
              <a:t>的敬拜禮</a:t>
            </a:r>
            <a:r>
              <a:rPr lang="zh-TW" altLang="en-US" sz="4000" dirty="0"/>
              <a:t>儀</a:t>
            </a:r>
            <a:endParaRPr lang="en-CA" altLang="zh-TW" sz="4000" dirty="0"/>
          </a:p>
          <a:p>
            <a:pPr lvl="1"/>
            <a:r>
              <a:rPr lang="zh-TW" altLang="en-US" sz="4000" dirty="0"/>
              <a:t>會幕的設立，讓以色列人有一個可以敬拜讚美神的地</a:t>
            </a:r>
            <a:r>
              <a:rPr lang="zh-TW" altLang="en-US" sz="4000" dirty="0" smtClean="0"/>
              <a:t>方 </a:t>
            </a:r>
            <a:endParaRPr lang="en-US" altLang="zh-TW" sz="4000" dirty="0" smtClean="0"/>
          </a:p>
          <a:p>
            <a:pPr marL="741363" lvl="1" indent="0">
              <a:buNone/>
            </a:pPr>
            <a:r>
              <a:rPr lang="en-US" altLang="zh-TW" sz="4000" dirty="0" smtClean="0"/>
              <a:t>(</a:t>
            </a:r>
            <a:r>
              <a:rPr lang="zh-TW" altLang="en-US" sz="4000" dirty="0" smtClean="0"/>
              <a:t>出</a:t>
            </a:r>
            <a:r>
              <a:rPr lang="en-US" altLang="zh-TW" sz="4000" dirty="0" smtClean="0"/>
              <a:t>25:8) </a:t>
            </a:r>
            <a:r>
              <a:rPr lang="zh-TW" altLang="en-US" sz="4000" dirty="0" smtClean="0"/>
              <a:t>又當為我造聖所，使我可以住在他們中間</a:t>
            </a:r>
            <a:endParaRPr lang="en-CA" altLang="zh-TW" sz="4000" dirty="0"/>
          </a:p>
        </p:txBody>
      </p:sp>
    </p:spTree>
    <p:extLst>
      <p:ext uri="{BB962C8B-B14F-4D97-AF65-F5344CB8AC3E}">
        <p14:creationId xmlns:p14="http://schemas.microsoft.com/office/powerpoint/2010/main" val="186024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ja-JP" altLang="en-US" dirty="0"/>
              <a:t>一</a:t>
            </a:r>
            <a:r>
              <a:rPr lang="en-US" altLang="ja-JP" dirty="0"/>
              <a:t>) </a:t>
            </a:r>
            <a:r>
              <a:rPr lang="zh-TW" altLang="en-US" dirty="0"/>
              <a:t>要讚美敬拜耶和華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altLang="zh-TW" sz="4000" dirty="0"/>
              <a:t>2. </a:t>
            </a:r>
            <a:r>
              <a:rPr lang="zh-TW" altLang="en-US" sz="4000" dirty="0"/>
              <a:t>律法的教導</a:t>
            </a:r>
            <a:endParaRPr lang="en-CA" altLang="zh-TW" sz="1200" dirty="0"/>
          </a:p>
          <a:p>
            <a:pPr lvl="1"/>
            <a:r>
              <a:rPr lang="zh-TW" altLang="en-US" sz="3600" dirty="0"/>
              <a:t>大衛設立音樂事奉的班次，專職在會幕中讚美</a:t>
            </a:r>
            <a:r>
              <a:rPr lang="zh-TW" altLang="en-US" sz="3600" dirty="0" smtClean="0"/>
              <a:t>神 </a:t>
            </a:r>
            <a:r>
              <a:rPr lang="en-US" altLang="zh-TW" sz="3600" dirty="0" smtClean="0"/>
              <a:t>(</a:t>
            </a:r>
            <a:r>
              <a:rPr lang="zh-TW" altLang="en-US" sz="3600" dirty="0"/>
              <a:t>代上</a:t>
            </a:r>
            <a:r>
              <a:rPr lang="en-US" altLang="zh-TW" sz="3600" dirty="0"/>
              <a:t>6</a:t>
            </a:r>
            <a:r>
              <a:rPr lang="zh-TW" altLang="en-US" sz="3600" dirty="0"/>
              <a:t>：</a:t>
            </a:r>
            <a:r>
              <a:rPr lang="en-US" altLang="zh-TW" sz="3600" dirty="0"/>
              <a:t>31-32)</a:t>
            </a:r>
            <a:endParaRPr lang="en-CA" altLang="zh-TW" sz="3600" dirty="0"/>
          </a:p>
          <a:p>
            <a:pPr lvl="1"/>
            <a:r>
              <a:rPr lang="zh-TW" altLang="en-US" sz="3600" dirty="0"/>
              <a:t>教導以色列人向耶和華神表示尊敬、讚賞和推崇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49907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6F6C3B-FFB5-4BAE-84ED-378A29A6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altLang="ja-JP" dirty="0"/>
              <a:t/>
            </a:r>
            <a:br>
              <a:rPr lang="en-CA" altLang="ja-JP" dirty="0"/>
            </a:br>
            <a:r>
              <a:rPr lang="ja-JP" altLang="en-US" dirty="0"/>
              <a:t>一</a:t>
            </a:r>
            <a:r>
              <a:rPr lang="en-US" altLang="ja-JP" dirty="0"/>
              <a:t>) </a:t>
            </a:r>
            <a:r>
              <a:rPr lang="zh-TW" altLang="en-US" dirty="0"/>
              <a:t>要讚美敬拜耶和華</a:t>
            </a:r>
            <a:r>
              <a:rPr lang="en-CA" altLang="ja-JP" dirty="0"/>
              <a:t/>
            </a:r>
            <a:br>
              <a:rPr lang="en-CA" altLang="ja-JP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AED53-61B3-4525-BA15-014EA8692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altLang="zh-TW" sz="4000" dirty="0"/>
              <a:t>3. </a:t>
            </a:r>
            <a:r>
              <a:rPr lang="zh-TW" altLang="en-US" sz="4000" dirty="0"/>
              <a:t>聖殿的禮儀</a:t>
            </a:r>
            <a:endParaRPr lang="en-CA" altLang="zh-TW" sz="1200" dirty="0"/>
          </a:p>
          <a:p>
            <a:pPr lvl="1"/>
            <a:r>
              <a:rPr lang="zh-TW" altLang="en-US" sz="3600" dirty="0"/>
              <a:t>所羅門建造聖殿，每天早晚，在祭司獻祭的時候，詩班就獻上歌颂</a:t>
            </a:r>
            <a:endParaRPr lang="en-CA" altLang="zh-TW" sz="3600" dirty="0"/>
          </a:p>
          <a:p>
            <a:pPr lvl="1"/>
            <a:r>
              <a:rPr lang="zh-TW" altLang="en-US" sz="3600" dirty="0"/>
              <a:t>猶太人被擄歸回後重建聖殿，以詩歌敬拜神的做法又再興起。詩歌智慧書就是在當時编列成書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190307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1777</TotalTime>
  <Words>2140</Words>
  <Application>Microsoft Office PowerPoint</Application>
  <PresentationFormat>On-screen Show (4:3)</PresentationFormat>
  <Paragraphs>138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    譜寫智慧的樂章  讚美敬拜</vt:lpstr>
      <vt:lpstr> 本課目的 </vt:lpstr>
      <vt:lpstr>導言</vt:lpstr>
      <vt:lpstr>導言</vt:lpstr>
      <vt:lpstr>導言</vt:lpstr>
      <vt:lpstr> 一) 要讚美敬拜耶和華 </vt:lpstr>
      <vt:lpstr> 一) 要讚美敬拜耶和華 </vt:lpstr>
      <vt:lpstr> 一) 要讚美敬拜耶和華 </vt:lpstr>
      <vt:lpstr> 一) 要讚美敬拜耶和華 </vt:lpstr>
      <vt:lpstr> 一) 要讚美敬拜耶和華 </vt:lpstr>
      <vt:lpstr> 一) 要讚美敬拜耶和華 </vt:lpstr>
      <vt:lpstr> 一) 要讚美敬拜耶和華 </vt:lpstr>
      <vt:lpstr> 一) 要讚美敬拜耶和華 </vt:lpstr>
      <vt:lpstr> 一) 要讚美敬拜耶和華 </vt:lpstr>
      <vt:lpstr> 一) 要讚美敬拜耶和華 </vt:lpstr>
      <vt:lpstr> 一) 要讚美敬拜耶和華 </vt:lpstr>
      <vt:lpstr>二) 讚美的神學功能</vt:lpstr>
      <vt:lpstr>二) 讚美的神學功能</vt:lpstr>
      <vt:lpstr>二) 讚美的神學功能</vt:lpstr>
      <vt:lpstr>二) 讚美的神學功能</vt:lpstr>
      <vt:lpstr>二) 讚美的神學功能</vt:lpstr>
      <vt:lpstr>二) 讚美的神學功能</vt:lpstr>
      <vt:lpstr>二) 讚美的神學功能</vt:lpstr>
      <vt:lpstr> 三) 從讚美得益 </vt:lpstr>
      <vt:lpstr> 三) 從讚美得益 </vt:lpstr>
      <vt:lpstr> 三) 從讚美得益 </vt:lpstr>
      <vt:lpstr> 三) 從讚美得益 </vt:lpstr>
      <vt:lpstr> 經文學習 </vt:lpstr>
      <vt:lpstr> 經文學習 </vt:lpstr>
      <vt:lpstr> 經文學習 </vt:lpstr>
      <vt:lpstr> 經文學習 </vt:lpstr>
      <vt:lpstr> 經文學習 </vt:lpstr>
      <vt:lpstr> 經文學習 </vt:lpstr>
      <vt:lpstr>總結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實踐智慧人生  詩歌智慧書</dc:title>
  <dc:creator>Anthony Miu</dc:creator>
  <cp:lastModifiedBy>miu</cp:lastModifiedBy>
  <cp:revision>72</cp:revision>
  <cp:lastPrinted>2020-08-21T20:57:29Z</cp:lastPrinted>
  <dcterms:created xsi:type="dcterms:W3CDTF">2020-06-03T20:48:28Z</dcterms:created>
  <dcterms:modified xsi:type="dcterms:W3CDTF">2020-08-30T18:43:23Z</dcterms:modified>
</cp:coreProperties>
</file>