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0" r:id="rId2"/>
    <p:sldId id="354" r:id="rId3"/>
    <p:sldId id="360" r:id="rId4"/>
    <p:sldId id="361" r:id="rId5"/>
    <p:sldId id="364" r:id="rId6"/>
    <p:sldId id="365" r:id="rId7"/>
    <p:sldId id="363" r:id="rId8"/>
    <p:sldId id="362" r:id="rId9"/>
    <p:sldId id="373" r:id="rId10"/>
    <p:sldId id="374" r:id="rId11"/>
    <p:sldId id="376" r:id="rId12"/>
    <p:sldId id="377" r:id="rId13"/>
    <p:sldId id="378" r:id="rId14"/>
    <p:sldId id="379" r:id="rId15"/>
    <p:sldId id="380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5" r:id="rId24"/>
  </p:sldIdLst>
  <p:sldSz cx="9144000" cy="5143500" type="screen16x9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001"/>
    <a:srgbClr val="4372F7"/>
    <a:srgbClr val="B09260"/>
    <a:srgbClr val="143D68"/>
    <a:srgbClr val="339933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487" autoAdjust="0"/>
    <p:restoredTop sz="64059" autoAdjust="0"/>
  </p:normalViewPr>
  <p:slideViewPr>
    <p:cSldViewPr>
      <p:cViewPr varScale="1">
        <p:scale>
          <a:sx n="68" d="100"/>
          <a:sy n="68" d="100"/>
        </p:scale>
        <p:origin x="1229" y="53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72993-E8F3-4247-A09A-D18DB12613E1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6AA68-46C4-4624-AAD9-B7CBFCEBA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9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16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25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34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76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90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最高的智慧就是這種緊抓住神與人的盟約的生命聯係：</a:t>
            </a:r>
            <a:r>
              <a:rPr lang="zh-CN" altLang="en-US" sz="1200" b="0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經歷神的怒氣而深信神不會放棄我們，并且能夠與祂和好如初 。這是一個無價之寶。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安靜默想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你有沒有類似的經歷？你與神的關係如何？你想與神和好如初嗎？</a:t>
            </a:r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2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整個詩歌智慧書如何具體地描述這個智慧。</a:t>
            </a:r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96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algn="l" rtl="0"/>
            <a:r>
              <a:rPr lang="zh-CN" altLang="en-US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詩篇</a:t>
            </a:r>
            <a:r>
              <a:rPr lang="en-US" altLang="zh-CN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106</a:t>
            </a:r>
            <a:r>
              <a:rPr lang="zh-CN" altLang="en-US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，</a:t>
            </a:r>
            <a:r>
              <a:rPr lang="en-US" altLang="zh-CN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136</a:t>
            </a:r>
            <a:r>
              <a:rPr lang="zh-CN" altLang="en-US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就是籍著追溯以色列的歷史，提醒人要從中吸取教訓，不要重蹈覆轍。</a:t>
            </a:r>
            <a:endParaRPr lang="en-CA" altLang="zh-CN" sz="1800" b="0" i="0" u="none" strike="noStrike" baseline="0" dirty="0">
              <a:solidFill>
                <a:srgbClr val="292F33"/>
              </a:solidFill>
              <a:latin typeface="Verdana" panose="020B0604030504040204" pitchFamily="34" charset="0"/>
            </a:endParaRPr>
          </a:p>
          <a:p>
            <a:pPr marR="0" algn="l" rtl="0"/>
            <a:endParaRPr lang="en-CA" altLang="zh-CN" sz="1800" b="0" i="0" u="none" strike="noStrike" baseline="0" dirty="0">
              <a:solidFill>
                <a:srgbClr val="292F33"/>
              </a:solidFill>
              <a:latin typeface="Verdana" panose="020B0604030504040204" pitchFamily="34" charset="0"/>
            </a:endParaRPr>
          </a:p>
          <a:p>
            <a:pPr marR="0" algn="l" rtl="0"/>
            <a:r>
              <a:rPr lang="zh-CN" altLang="en-US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沒有被人圍困和被神眷顧的經歷，怎麽可能寫得出詩篇</a:t>
            </a:r>
            <a:r>
              <a:rPr lang="en-US" altLang="zh-CN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125</a:t>
            </a:r>
            <a:r>
              <a:rPr lang="zh-CN" altLang="en-US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：</a:t>
            </a:r>
            <a:r>
              <a:rPr lang="zh-TW" altLang="en-US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倚靠耶和華的人好像錫安山，永不動搖。眾山怎樣圍繞耶路撒冷，耶和華也照樣圍繞他的百姓，從今時直到永遠。</a:t>
            </a:r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2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algn="l" rtl="0"/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94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0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一開始，我先讓大家看一段關於智慧的名句：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Serenity Prayer is a prayer written by the American theologian Reinhold Niebuhr. It is commonly quoted as: God, grant me the serenity to accept the things I cannot change, courage to change the things I can, and wisdom to know the difference.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zh-TW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前曾經體會成“塞翁失馬焉知非福”的智慧：當我用盡所有的方法之後還是改變不了的事情，我就把那種無可奈何地接受當成是平安；當神改變事情之後，我就當成是自己的能力。後來我將這個智慧理解為成功之道，一早知道事情改變不了就可以避免浪費時間和精力，一早知道事情可以成功就不管多難都堅持下去。現在發現，真正的智慧并不在於事情的最終結果成功與否。同一件事情，可能開始的時候神讓我們堅持，到後來神卻讓我們放棄。也可能開始的時候，神並不想我們去做，但我們執意而行遇到挫折、並認罪悔改之後，神卻要我們堅持下去。真正的智慧是在不同的生命處境中，與神有良好的溝通，特別是遇到困難的時候體貼神的心意。神鼓勵我們的時候，不管多害怕也要堅持下去。神讓我們安靜的時候，不管多麽難受也要等著不動。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zh-TW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想到一個比喻：好比我跟我兒子下棋，其實輸贏的結果是我可以完全控制的，也不是最重要的。我想他贏他就可以贏，想他輸他就會輸。但最重要的是他學會如何思考，掌握下棋的智慧，該等的時候就不要貪快蠻幹，該冲的時候就不要猶豫不決。有時他下錯了棋，也不要緊，重要的是跟著那一步要如何下。</a:t>
            </a:r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29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55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800" b="0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r>
              <a:rPr lang="en-US" altLang="zh-CN" sz="1800" b="0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73</a:t>
            </a:r>
            <a:r>
              <a:rPr lang="zh-CN" altLang="en-US" sz="1800" b="0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的作者心靈雖然有創傷和困擾，但卻在堅持敬拜和事奉神的時候得到了解決。</a:t>
            </a:r>
            <a:endParaRPr lang="en-US" altLang="zh-CN" sz="1800" b="0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CA" altLang="zh-CN" sz="1800" b="0" i="0" u="none" strike="noStrike" baseline="0" dirty="0">
              <a:solidFill>
                <a:srgbClr val="292F33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亞古珥是真心地敬畏神，專心依靠神，行爲與信心一致，所以才敢作出這樣的禱告。</a:t>
            </a:r>
            <a:r>
              <a:rPr lang="zh-CN" altLang="en-US" sz="1200" b="0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（箴 </a:t>
            </a:r>
            <a:r>
              <a:rPr lang="en-US" altLang="zh-CN" sz="1200" b="0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CN" altLang="en-US" sz="1200" b="0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1200" b="0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7~9</a:t>
            </a:r>
            <a:r>
              <a:rPr lang="zh-CN" altLang="en-US" sz="1200" b="0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58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95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以前看第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節，總有些求神拜佛希望一帆風順的意思：只要我在每件事情上聽話，祂就一定爲我指點迷津，走上成功的人生道路。但現實卻常常不是如此，我覺得自己越來越聼祂的話了，但是好像人生道路更曲折了。</a:t>
            </a:r>
            <a:endParaRPr lang="en-CA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CA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這次看，就體會到真正的智慧就是與神的盟約。人只要堅持</a:t>
            </a:r>
            <a:r>
              <a:rPr lang="zh-TW" altLang="en-US" sz="1200" b="0" dirty="0">
                <a:solidFill>
                  <a:srgbClr val="FFFFFF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NYuanMXBold-B5" panose="020F0800000000000000" pitchFamily="34" charset="-120"/>
                <a:ea typeface="DFPNYuanMXBold-B5" panose="020F0800000000000000" pitchFamily="34" charset="-120"/>
                <a:cs typeface="+mn-cs"/>
              </a:rPr>
              <a:t>認</a:t>
            </a:r>
            <a:r>
              <a:rPr lang="zh-CN" altLang="en-US" sz="1200" b="0" dirty="0">
                <a:solidFill>
                  <a:srgbClr val="FFFFFF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NYuanMXBold-B5" panose="020F0800000000000000" pitchFamily="34" charset="-120"/>
                <a:ea typeface="DFPNYuanMXBold-B5" panose="020F0800000000000000" pitchFamily="34" charset="-120"/>
                <a:cs typeface="+mn-cs"/>
              </a:rPr>
              <a:t>準祂，就會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zh-TW" altLang="en-US" sz="1200" b="0" dirty="0">
                <a:solidFill>
                  <a:srgbClr val="FFFFFF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NYuanMXBold-B5" panose="020F0800000000000000" pitchFamily="34" charset="-120"/>
                <a:ea typeface="DFPNYuanMXBold-B5" panose="020F0800000000000000" pitchFamily="34" charset="-120"/>
                <a:cs typeface="+mn-cs"/>
              </a:rPr>
              <a:t>一切所行的事上</a:t>
            </a:r>
            <a:r>
              <a:rPr lang="zh-CN" altLang="en-US" sz="1200" b="0">
                <a:solidFill>
                  <a:srgbClr val="FFFFFF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NYuanMXBold-B5" panose="020F0800000000000000" pitchFamily="34" charset="-120"/>
                <a:ea typeface="DFPNYuanMXBold-B5" panose="020F0800000000000000" pitchFamily="34" charset="-120"/>
                <a:cs typeface="+mn-cs"/>
              </a:rPr>
              <a:t>經歷祂的保守和帶領。人就從中認識神與我們的生命聯係，祂的生命就在我們裏面更加地充滿，這個盟約的關係就是聖經要我們尋求的智慧。</a:t>
            </a:r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4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God, grant me the serenity to accept the things I cannot change, courage to change the things I can, and wisdom to know the difference.</a:t>
            </a:r>
            <a:endParaRPr lang="en-CA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現代人，對人可以有很多的心計，但起碼還維持表面的僞善。但后現代的人連善的面具都不要了，直接赤裸裸地做壞人。</a:t>
            </a:r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2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智慧這個詞在不同的時代有不同的含義。但是有一個圖騰般的意義：人類最高的品質，人類最想得到的能力。</a:t>
            </a:r>
            <a:endParaRPr lang="en-CA" altLang="zh-TW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CA" altLang="zh-TW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現代所崇尚的并不是傳統所説的智慧，而是聰明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智力。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智力（英語：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Intelligence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）是指生物一般性的精神能力。這個能力包括以下幾點：推理、理解、計劃、解決問題、抽象思維、表達意念以及語言和學習的能力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CA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en-CA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https://zh.wikipedia.org/wiki/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智力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一般的學校考試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：語言和邏輯。</a:t>
            </a:r>
            <a:endParaRPr lang="en-CA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CA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工業革命之後，機械在力量、穩定性和準確性上取代了人類的工作。自從電腦發明之後，很快就在儲存和運算的能力和速度已經完勝人類。但當時電腦跟人類比，有一個巨大的缺陷，就是不能夠自我學習。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1956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年，科學家</a:t>
            </a:r>
            <a:r>
              <a:rPr lang="zh-CN" alt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開始挑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戰這個缺陷，發明了人工智能。有人預言說這是人類自掘墳墓，最終會被創造出來的電腦淘汰。</a:t>
            </a:r>
            <a:endParaRPr lang="en-CA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CA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人工智能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年：科幻和現實的交融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】https://www.bbc.com/zhongwen/trad/science-48380424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9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1996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IBM 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超級電腦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Blue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挑戰國際象棋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世界冠軍卡斯帕洛夫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，以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2-4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落敗。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1997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月捲土重來，以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3.5-2.5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擊敗對手。成爲了機器戰勝人類、人工智能超越人類的里程碑。</a:t>
            </a:r>
            <a:endParaRPr lang="en-CA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CA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年由英國倫敦</a:t>
            </a:r>
            <a:r>
              <a:rPr lang="en-CA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DeepMind 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團隊開發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人工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智能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圍棋軟體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，稱爲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AlphaGo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。目的是挑戰人工智能的自我學習能力。</a:t>
            </a:r>
            <a:endParaRPr lang="en-CA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CA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~2017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月，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AlphaGo 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匿名參加網上快棋賽，對戰中日韓的一流高手包括衆多世界冠軍，取得了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戰鬥全勝。</a:t>
            </a:r>
            <a:endParaRPr lang="en-CA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【https://zh.wikipedia.org/wiki/AlphaGo】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“阿法零”接连打败国际象棋将棋世界冠军 “阿法狗”走向教学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【https://www.guancha.cn/industry-science/2017_12_15_439276.shtml】</a:t>
            </a:r>
            <a:endParaRPr lang="en-CA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35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工智能與人類智能是完全不同的機制。人工智能并不是模仿人類智能的思維和學習的模式。人工智能有自己的一套自我學習方式：深度學習。所以，有人説：人工智能一定不會取代人類智能，但有可能淘汰人類智能。</a:t>
            </a:r>
            <a:endParaRPr lang="en-CA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01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其實，智慧這個詞是由兩個不同的意思組成的。智、慧。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慧根：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）聪明的天资，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）指佛教用语，为二十二根之一，五根之一，观达真理，称为慧；智慧具有照破一切、生出善法之能力，可成就一切功德，以至成道，故称慧根，多指能信入佛法的根机。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百度百科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慧根其实就是悟性，是灵性。心为万法源，心经就是为心源而说，所以叫心经，心经的智慧，为大智慧，妙智慧，智慧功能来源於心，心为智慧体，心为智慧根，称慧根。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百度知道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zh-TW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本來中國文化中有許多生命的深刻反省和人生智慧。比如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奉天法古、內聖外王、知行合一、重在體悟、執兩用中、和而不同、守常明變。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可惜，現在的人已經遺棄了那些古老的智慧，被西方文化和實用主義擄掠了，唯有剩下的就是中庸之道和變通。</a:t>
            </a:r>
            <a:endParaRPr lang="en-CA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古代七大智慧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中國文化精髓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【https://t3164262.pixnet.net/blog/post/459379006】</a:t>
            </a:r>
            <a:endParaRPr lang="en-CA" altLang="zh-CN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zh-TW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希臘文化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甚至把智慧當成神來敬拜。雅典娜是希臘神話中的智慧女神和戰爭女神。</a:t>
            </a:r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95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箴言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敬畏耶和華是智慧的開端；認識至聖者便是聰明。</a:t>
            </a:r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5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zh-TW" alt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6AA68-46C4-4624-AAD9-B7CBFCEBAE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8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6B28C-3932-4DA7-AF08-4CD4144B7260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F9D0F-4420-4178-ACE0-077A3833229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6F26-04A6-4A33-8C97-87D505FAA30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2E652-A76B-4FBC-9980-ECB7739D490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6D31-7BBF-4762-83FD-5D998F0AC7F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535CC-B5BD-43E9-A0C5-285617F958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F930-A33C-4065-AC55-423533AE5B5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C4A82-8B35-47AE-860A-73EE9C01E57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74C7-3477-4DA1-A11C-C78A9980C67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1A575-122F-451E-A8C2-E06E463A7A2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A703-4FE6-4CAE-A5E5-CE3AD5FDFA4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DC2DDF-FD7A-43E0-801B-B2E8785FF8C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3219822"/>
            <a:ext cx="7632848" cy="1656184"/>
          </a:xfrm>
        </p:spPr>
        <p:txBody>
          <a:bodyPr/>
          <a:lstStyle/>
          <a:p>
            <a:pPr algn="r" eaLnBrk="1" hangingPunct="1">
              <a:spcAft>
                <a:spcPts val="1200"/>
              </a:spcAft>
            </a:pPr>
            <a:r>
              <a:rPr lang="zh-CN" altLang="en-US" sz="40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實踐智慧人生（五）</a:t>
            </a:r>
            <a:br>
              <a:rPr lang="en-CA" altLang="zh-CN" sz="40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40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CN" sz="40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CN" altLang="en-US" sz="40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44E8EB7-7DA0-4D32-BA20-A8E98CCEC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15566"/>
            <a:ext cx="89289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TW" sz="32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Matura MT Script Capitals" panose="03020802060602070202" pitchFamily="66" charset="0"/>
                <a:ea typeface="Microsoft YaHei" panose="020B0503020204020204" pitchFamily="34" charset="-122"/>
              </a:rPr>
              <a:t>Try to be wise is just our ego.</a:t>
            </a:r>
          </a:p>
          <a:p>
            <a:pPr eaLnBrk="1" hangingPunct="1"/>
            <a:r>
              <a:rPr lang="en-US" sz="3200" b="1" kern="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Matura MT Script Capitals" panose="03020802060602070202" pitchFamily="66" charset="0"/>
                <a:ea typeface="Microsoft YaHei" panose="020B0503020204020204" pitchFamily="34" charset="-122"/>
              </a:rPr>
              <a:t>Aware our blindness is true wisdom.</a:t>
            </a:r>
            <a:endParaRPr lang="fr-CA" sz="4800" b="1" kern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Matura MT Script Capitals" panose="03020802060602070202" pitchFamily="66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365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8569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至於我，我凡事平順便說：我永不動搖。耶和華啊，你曾施恩，叫我的江山穩固；你掩了面，我就驚惶。耶和華啊，我曾求告你；我向耶和華懇求，說：我被害流血，下到坑中，有什麼益處呢？塵土豈能稱讚你，傳說你的誠實嗎？耶和華啊，求你應允我，憐恤我！耶和華啊，求你幫助我！你已將我的哀哭變為跳舞，將我的麻衣脫去，給我披上喜樂，好叫我的靈歌頌你，並不住聲。耶和華我的神啊，我要稱謝你，直到永遠！</a:t>
            </a:r>
            <a:endParaRPr lang="en-US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（詩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6~12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7490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8569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大衛在獻殿的時候，作這詩歌。</a:t>
            </a:r>
            <a:endParaRPr lang="en-US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不是聖殿，而是大衛自己的宮殿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當時國家富强，人民愛戴，自己生活安靖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回顧禱告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耶和華啊，我要尊崇你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被仇敵迫害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-》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被神提拔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-》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認識神的垂憐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被疾病折磨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-》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被神醫治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-》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認識神的能力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生命受威脅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-》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被神拯救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-》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認識神的救贖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智慧：認識至聖者，體會神與人的關係</a:t>
            </a:r>
            <a:endParaRPr lang="zh-TW" altLang="en-US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704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8569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勉勵</a:t>
            </a: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耶和華的聖民</a:t>
            </a:r>
            <a:endParaRPr lang="en-US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你們要歌頌他，稱讚他可記念的聖名。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一個更深刻的體會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他的怒氣不過是轉眼之間；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他的恩典乃是一生之久。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一宿雖然有哭泣，早晨便必歡呼。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至高的智慧：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不是一種道理，而是生命的聯係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緊抓神與人的盟約！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79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8569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神如此恩待大衛，爲什麽會向他發怒氣呢？</a:t>
            </a:r>
            <a:endParaRPr lang="en-US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至於</a:t>
            </a:r>
            <a:r>
              <a:rPr lang="zh-TW" altLang="en-US" sz="2800" b="1" u="sng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en-US" sz="2800" b="1" u="sng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凡事平順便說：</a:t>
            </a:r>
            <a:r>
              <a:rPr lang="zh-TW" altLang="en-US" sz="2800" b="1" u="sng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永不動搖。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神的怒氣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-》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驕傲，自我中心，自高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神的回應：掩面不顧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核心問題：神與人的關係破裂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大衛的反省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我的江山穩固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《- </a:t>
            </a: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耶和華施恩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關係破裂</a:t>
            </a: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-》</a:t>
            </a: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驚惶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95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8569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大衛如何挽回與神的關係</a:t>
            </a:r>
            <a:endParaRPr lang="en-US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向耶和華懇求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深信：</a:t>
            </a: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他的怒氣不過是轉眼之間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我被害流血，下到坑中，有什麼益處呢？塵土豈能稱讚你，傳說你的誠實嗎？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不是講道理，而是兒女式的求情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耶和華啊，求你應允我，憐恤我！耶和華啊，求你幫助我！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深信：</a:t>
            </a: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他的恩典乃是一生之久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</a:p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唯有真正認識神的人，才會緊抓住神與人的盟約不放！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44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85698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智慧不是神學，不是道理，而是化成行動的信念</a:t>
            </a:r>
            <a:endParaRPr lang="en-US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深信：</a:t>
            </a: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他的恩典乃是一生之久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-》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哀哭變為跳舞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脫去麻衣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披上喜樂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歌頌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不停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耶和華我的神啊，我要稱謝你，直到永遠！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CA" altLang="zh-TW" sz="14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體會神的垂憐、能力和拯救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good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經歷神的怒氣而深信神不會放棄我們，并且能夠    與祂和好如初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priceless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！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940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8569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神以智慧呼喚：</a:t>
            </a:r>
            <a:endParaRPr lang="zh-TW" altLang="en-US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聖經是神主動介入人的生命的歷史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詩歌智慧書描述了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神如何介入不同的生命處境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人如何體會神、人之間的盟約關係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關係的起點：創造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創造是神、人關係的基礎（詩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19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104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真正認識創造，才能有真誠的感恩和敬畏的態度去建構神與人的關係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148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8569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神以智慧呼喚：</a:t>
            </a:r>
            <a:endParaRPr lang="zh-TW" altLang="en-US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人生的經歷反映神的憐憫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神的屬性必須在實際生活中出現，人才能體會。神的屬性不是人憑空想象出來的！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人的叛逆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→ 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神的憐憫和慈愛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人的困苦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→ 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神的保護和眷顧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倚靠耶和華的人好像錫安山，永不動搖。眾山怎樣圍繞耶路撒冷，耶和華也照樣圍繞他的百姓，從今時直到永遠。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（詩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125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102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8569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神以智慧呼喚：</a:t>
            </a:r>
            <a:endParaRPr lang="zh-TW" altLang="en-US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神引導人行走義路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神介入人的生活，不只是要人體會祂的屬性，更要人貼近祂的生命（詩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神促使人和睦共處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與神有良好關係的人，也要在與其他人的相處之中反映出神的屬性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605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8569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人如何回應智慧的呼喚</a:t>
            </a:r>
            <a:endParaRPr lang="zh-TW" altLang="en-US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心靈誠實的敬拜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行仁義公平比獻祭更蒙耶和華悅納。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（箴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21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近前聽，勝過愚昧人獻祭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（傳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尋找他，如尋找銀子，搜求他，如搜求隱藏的珍寶，你就明白敬畏耶和華，得以認識神。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（箴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4~5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耶和華與敬畏他的人親密；他必將自己的約指示他們。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（詩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25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14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494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543172F-6E9C-4CED-A13A-AD4840233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39502"/>
            <a:ext cx="8928992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zh-CN" sz="2800" b="1" kern="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glow rad="152400">
                    <a:srgbClr val="DF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	   grant me the </a:t>
            </a:r>
            <a:r>
              <a:rPr lang="en-US" altLang="zh-CN" sz="8800" b="1" kern="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glow rad="152400">
                    <a:srgbClr val="DF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  <a:ea typeface="Microsoft YaHei" panose="020B0503020204020204" pitchFamily="34" charset="-122"/>
              </a:rPr>
              <a:t>Serenity </a:t>
            </a:r>
            <a:r>
              <a:rPr lang="en-US" altLang="zh-CN" sz="2800" b="1" kern="0" dirty="0">
                <a:ln w="9525">
                  <a:noFill/>
                  <a:prstDash val="solid"/>
                </a:ln>
                <a:solidFill>
                  <a:srgbClr val="FFFFFF"/>
                </a:solidFill>
                <a:effectLst>
                  <a:glow rad="152400">
                    <a:srgbClr val="DF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to accept </a:t>
            </a:r>
            <a:endParaRPr lang="en-US" altLang="zh-CN" sz="8800" b="1" kern="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glow rad="152400">
                  <a:srgbClr val="DF5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DE8BC9E-4163-4111-8863-76354EA3C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0"/>
            <a:ext cx="2088232" cy="134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zh-CN" sz="8800" b="1" kern="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glow rad="152400">
                    <a:srgbClr val="DF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20B0604020202020204" pitchFamily="66" charset="0"/>
                <a:ea typeface="Microsoft YaHei" panose="020B0503020204020204" pitchFamily="34" charset="-122"/>
              </a:rPr>
              <a:t>God</a:t>
            </a:r>
            <a:endParaRPr lang="fr-CA" sz="11500" b="1" kern="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glow rad="152400">
                  <a:srgbClr val="DF5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nstler Script" panose="020B0604020202020204" pitchFamily="66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F8C3A76-5CD7-4439-A1BA-342DC79B4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563639"/>
            <a:ext cx="7488832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zh-CN" sz="2800" b="1" kern="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glow rad="152400">
                    <a:srgbClr val="DF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		the things I cannot change, </a:t>
            </a:r>
            <a:endParaRPr lang="en-US" altLang="zh-CN" sz="800" b="1" kern="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glow rad="152400">
                  <a:srgbClr val="DF5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 eaLnBrk="1" hangingPunct="1">
              <a:spcAft>
                <a:spcPts val="600"/>
              </a:spcAft>
            </a:pPr>
            <a:r>
              <a:rPr lang="en-US" altLang="zh-CN" sz="2800" b="1" kern="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glow rad="152400">
                    <a:srgbClr val="DF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		     to change the things I can,</a:t>
            </a:r>
            <a:endParaRPr lang="fr-CA" sz="2800" b="1" kern="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glow rad="152400">
                  <a:srgbClr val="DF5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511F4B1-26DC-4A01-9863-1D4FCA2BB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571750"/>
            <a:ext cx="7488832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zh-CN" sz="2800" b="1" kern="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glow rad="152400">
                    <a:srgbClr val="DF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and </a:t>
            </a:r>
            <a:r>
              <a:rPr lang="en-US" altLang="zh-CN" sz="4800" b="1" kern="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glow rad="152400">
                    <a:srgbClr val="DF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HaiBao Std W12" panose="040B0C00000000000000" pitchFamily="82" charset="-120"/>
                <a:ea typeface="DFHaiBao Std W12" panose="040B0C00000000000000" pitchFamily="82" charset="-120"/>
              </a:rPr>
              <a:t>WISDOM</a:t>
            </a:r>
            <a:r>
              <a:rPr lang="en-US" altLang="zh-CN" sz="2800" b="1" kern="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glow rad="152400">
                    <a:srgbClr val="DF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to know 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zh-CN" sz="2800" b="1" kern="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glow rad="152400">
                    <a:srgbClr val="DF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			        the difference.</a:t>
            </a:r>
            <a:endParaRPr lang="fr-CA" sz="2800" b="1" kern="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glow rad="152400">
                  <a:srgbClr val="DF5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B20ADC4-07F0-4C8F-977B-4A9077D53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16" y="1347614"/>
            <a:ext cx="3348372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zh-CN" sz="8800" b="1" kern="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glow rad="152400">
                    <a:srgbClr val="DF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  <a:ea typeface="Microsoft YaHei" panose="020B0503020204020204" pitchFamily="34" charset="-122"/>
              </a:rPr>
              <a:t>Courage</a:t>
            </a:r>
            <a:endParaRPr lang="fr-CA" sz="4000" b="1" kern="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glow rad="152400">
                  <a:srgbClr val="DF5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3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8569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人如何回應智慧的呼喚</a:t>
            </a:r>
            <a:endParaRPr lang="zh-TW" altLang="en-US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遵守神的話語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耶和華啊，求你察看我，試驗我，熬煉我的肺腑心腸。因為你的慈愛常在我眼前，我也按你的真理而行。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（詩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26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2~3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敬畏耶和華是智慧的開端；凡遵行他命令的是聰明人。耶和華是永遠當讚美的！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（詩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111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57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8569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人如何回應智慧的呼喚</a:t>
            </a:r>
            <a:endParaRPr lang="zh-TW" altLang="en-US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信仰與生活連接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我思索怎能明白這事，眼看實係為難，等我進了神的聖所，思想他們的結局。你實在把他們安在滑地，使他們掉在沉淪之中。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（詩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73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16~18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我求你兩件事，在我未死之先，不要不賜給我：求你使虛假和謊言遠離我；使我也不貧窮也不富足；賜給我需用的飲食，恐怕我飽足不認你，說：耶和華是誰呢？又恐怕我貧窮就偷竊，以致褻瀆我神的名。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（箴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7~9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9672" y="4600534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624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8569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人如何回應智慧的呼喚</a:t>
            </a:r>
            <a:endParaRPr lang="zh-TW" altLang="en-US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明白神、人關係有起伏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：個人的悔罪詩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73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：哀嘆惡人得勝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80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：感懷國家敗亡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35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69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109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：咒詛的篇章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神沒有嫌棄我們發怨言，樂意垂聼我們心中的哀求，容許我們抒發心中的悲情、甚至咒詛我們的仇敵。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回到神的身邊，祂會爲我們開路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96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543172F-6E9C-4CED-A13A-AD4840233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39502"/>
            <a:ext cx="89289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/>
            <a:r>
              <a:rPr lang="zh-CN" altLang="en-US" sz="3200" b="1" dirty="0">
                <a:solidFill>
                  <a:srgbClr val="FFFFFF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NYuanMXBold-B5" panose="020F0800000000000000" pitchFamily="34" charset="-120"/>
                <a:ea typeface="DFPNYuanMXBold-B5" panose="020F0800000000000000" pitchFamily="34" charset="-120"/>
              </a:rPr>
              <a:t>箴言 </a:t>
            </a:r>
            <a:r>
              <a:rPr lang="en-US" altLang="zh-CN" sz="3200" b="1" dirty="0">
                <a:solidFill>
                  <a:srgbClr val="FFFFFF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NYuanMXBold-B5" panose="020F0800000000000000" pitchFamily="34" charset="-120"/>
                <a:ea typeface="DFPNYuanMXBold-B5" panose="020F0800000000000000" pitchFamily="34" charset="-120"/>
              </a:rPr>
              <a:t>3</a:t>
            </a:r>
            <a:r>
              <a:rPr lang="zh-CN" altLang="en-US" sz="3200" b="1" dirty="0">
                <a:solidFill>
                  <a:srgbClr val="FFFFFF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NYuanMXBold-B5" panose="020F0800000000000000" pitchFamily="34" charset="-120"/>
                <a:ea typeface="DFPNYuanMXBold-B5" panose="020F0800000000000000" pitchFamily="34" charset="-120"/>
              </a:rPr>
              <a:t>：</a:t>
            </a:r>
            <a:r>
              <a:rPr lang="en-US" altLang="zh-CN" sz="3200" b="1" dirty="0">
                <a:solidFill>
                  <a:srgbClr val="FFFFFF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NYuanMXBold-B5" panose="020F0800000000000000" pitchFamily="34" charset="-120"/>
                <a:ea typeface="DFPNYuanMXBold-B5" panose="020F0800000000000000" pitchFamily="34" charset="-120"/>
              </a:rPr>
              <a:t>5~6</a:t>
            </a:r>
            <a:endParaRPr lang="en-CA" altLang="zh-TW" sz="3200" b="1" dirty="0">
              <a:solidFill>
                <a:srgbClr val="FFFFFF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NYuanMXBold-B5" panose="020F0800000000000000" pitchFamily="34" charset="-120"/>
              <a:ea typeface="DFPNYuanMXBold-B5" panose="020F0800000000000000" pitchFamily="34" charset="-120"/>
              <a:cs typeface="+mn-cs"/>
            </a:endParaRPr>
          </a:p>
          <a:p>
            <a:pPr lvl="0" eaLnBrk="1" hangingPunct="1"/>
            <a:r>
              <a:rPr lang="zh-TW" altLang="en-US" sz="3200" b="1" dirty="0">
                <a:solidFill>
                  <a:srgbClr val="FFFFFF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NYuanMXBold-B5" panose="020F0800000000000000" pitchFamily="34" charset="-120"/>
                <a:ea typeface="DFPNYuanMXBold-B5" panose="020F0800000000000000" pitchFamily="34" charset="-120"/>
                <a:cs typeface="+mn-cs"/>
              </a:rPr>
              <a:t>你要專心仰賴耶和華，不可倚靠自己的聰明，</a:t>
            </a:r>
            <a:endParaRPr lang="en-US" altLang="zh-TW" sz="3200" b="1" dirty="0">
              <a:solidFill>
                <a:srgbClr val="FFFFFF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NYuanMXBold-B5" panose="020F0800000000000000" pitchFamily="34" charset="-120"/>
              <a:ea typeface="DFPNYuanMXBold-B5" panose="020F0800000000000000" pitchFamily="34" charset="-120"/>
              <a:cs typeface="+mn-cs"/>
            </a:endParaRPr>
          </a:p>
          <a:p>
            <a:pPr lvl="0" eaLnBrk="1" hangingPunct="1"/>
            <a:r>
              <a:rPr lang="en-US" altLang="zh-TW" sz="3200" b="1" dirty="0">
                <a:solidFill>
                  <a:srgbClr val="FFFFFF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PNYuanMXBold-B5" panose="020F0800000000000000" pitchFamily="34" charset="-120"/>
                <a:cs typeface="Times New Roman" panose="02020603050405020304" pitchFamily="18" charset="0"/>
              </a:rPr>
              <a:t>Trust in the LORD with all your heart, </a:t>
            </a:r>
          </a:p>
          <a:p>
            <a:pPr lvl="0" eaLnBrk="1" hangingPunct="1"/>
            <a:r>
              <a:rPr lang="en-US" altLang="zh-TW" sz="3200" b="1" dirty="0">
                <a:solidFill>
                  <a:srgbClr val="FFFFFF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PNYuanMXBold-B5" panose="020F0800000000000000" pitchFamily="34" charset="-120"/>
                <a:cs typeface="Times New Roman" panose="02020603050405020304" pitchFamily="18" charset="0"/>
              </a:rPr>
              <a:t>and do not lean on your own understanding.</a:t>
            </a:r>
            <a:r>
              <a:rPr lang="zh-TW" altLang="en-US" sz="3200" b="1" dirty="0">
                <a:solidFill>
                  <a:srgbClr val="FFFFFF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PNYuanMXBold-B5" panose="020F0800000000000000" pitchFamily="34" charset="-120"/>
                <a:cs typeface="Times New Roman" panose="02020603050405020304" pitchFamily="18" charset="0"/>
              </a:rPr>
              <a:t> </a:t>
            </a:r>
          </a:p>
          <a:p>
            <a:pPr lvl="0" eaLnBrk="1" hangingPunct="1"/>
            <a:r>
              <a:rPr lang="zh-TW" altLang="en-US" sz="3200" b="1" dirty="0">
                <a:solidFill>
                  <a:srgbClr val="FFFFFF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NYuanMXBold-B5" panose="020F0800000000000000" pitchFamily="34" charset="-120"/>
                <a:ea typeface="DFPNYuanMXBold-B5" panose="020F0800000000000000" pitchFamily="34" charset="-120"/>
                <a:cs typeface="+mn-cs"/>
              </a:rPr>
              <a:t>在你一切所行的事上都要認定他，</a:t>
            </a:r>
            <a:endParaRPr lang="en-CA" altLang="zh-TW" sz="3200" b="1" dirty="0">
              <a:solidFill>
                <a:srgbClr val="FFFFFF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NYuanMXBold-B5" panose="020F0800000000000000" pitchFamily="34" charset="-120"/>
              <a:ea typeface="DFPNYuanMXBold-B5" panose="020F0800000000000000" pitchFamily="34" charset="-120"/>
              <a:cs typeface="+mn-cs"/>
            </a:endParaRPr>
          </a:p>
          <a:p>
            <a:pPr lvl="0" eaLnBrk="1" hangingPunct="1"/>
            <a:r>
              <a:rPr lang="zh-TW" altLang="en-US" sz="3200" b="1" dirty="0">
                <a:solidFill>
                  <a:srgbClr val="FFFFFF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NYuanMXBold-B5" panose="020F0800000000000000" pitchFamily="34" charset="-120"/>
                <a:ea typeface="DFPNYuanMXBold-B5" panose="020F0800000000000000" pitchFamily="34" charset="-120"/>
                <a:cs typeface="+mn-cs"/>
              </a:rPr>
              <a:t>他必指引你路。 </a:t>
            </a:r>
            <a:endParaRPr lang="en-US" altLang="zh-TW" sz="3200" b="1" dirty="0">
              <a:solidFill>
                <a:srgbClr val="FFFFFF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NYuanMXBold-B5" panose="020F0800000000000000" pitchFamily="34" charset="-120"/>
              <a:ea typeface="DFPNYuanMXBold-B5" panose="020F08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54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5689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智慧：</a:t>
            </a:r>
            <a:endParaRPr lang="zh-TW" altLang="en-US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俗世的智慧是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”change things”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的能力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現代人知識很豐富，思想很複雜；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但是，生命很膚淺，做人不成熟。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聖經的智慧是神的恩賜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是與創造主的和諧聯係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是在現實生活中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貼緊神的心意，顯現神的生命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083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5689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現代的智慧：</a:t>
            </a:r>
            <a:endParaRPr lang="zh-TW" altLang="en-US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智慧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vs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聰明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智力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聰明：耳聰目明，醒目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智力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IQ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：思維和表達的能力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後現代的智慧：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智能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intelligence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多元智能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MI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人工智能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AI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AI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是否會淘汰人類？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A703D4-AB44-4BC4-9427-41D7A9976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255" y="123478"/>
            <a:ext cx="2688622" cy="27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打败中韩“棋神”的阿法狗被它小弟100-0完爆">
            <a:extLst>
              <a:ext uri="{FF2B5EF4-FFF2-40B4-BE49-F238E27FC236}">
                <a16:creationId xmlns:a16="http://schemas.microsoft.com/office/drawing/2014/main" id="{791184AC-71ED-4D62-A72E-613C4A1EA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9"/>
          <a:stretch/>
        </p:blipFill>
        <p:spPr bwMode="auto">
          <a:xfrm>
            <a:off x="5528389" y="195486"/>
            <a:ext cx="34411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8569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人工智能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vs 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人類智能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1997 IBM 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深藍 </a:t>
            </a: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國際象棋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2014 Google DeepMind 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挑戰圍棋</a:t>
            </a:r>
            <a:endParaRPr lang="en-US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2016 AlphaGo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世界排名第一</a:t>
            </a:r>
            <a:endParaRPr lang="en-US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匿名參賽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60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戰全勝世界一流高手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完勝圍棋第一高手柯潔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月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AlphaGo 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找不到對手，宣佈退休</a:t>
            </a:r>
            <a:endParaRPr lang="en-US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月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AlphaGo Zero 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自學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40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天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89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戰勝舊版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月 </a:t>
            </a:r>
            <a:r>
              <a:rPr lang="en-US" altLang="zh-CN" sz="2800" b="1" dirty="0" err="1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AlphaZero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自學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34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小時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60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40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戰勝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天舊版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804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8569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BBC - 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人工智能的反思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人工智能與人類智能是完全不同的機制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其實我們並不完全明白人類的思維和學習機制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人也不完全掌握人工智能的深度學習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預言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世上的智慧：</a:t>
            </a: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人類智能 </a:t>
            </a:r>
            <a:r>
              <a:rPr lang="en-US" altLang="zh-TW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 </a:t>
            </a: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人類可控的人工智能 </a:t>
            </a:r>
            <a:r>
              <a:rPr lang="en-US" altLang="zh-TW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 </a:t>
            </a: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人類不可控的機器智能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什麽才是真正的智慧？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人類生命的終極素質是什麽？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49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5689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中華文化</a:t>
            </a:r>
            <a:endParaRPr lang="zh-TW" altLang="en-US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智：做出正確決定的能力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什麽是正確？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罪令人的價值觀扭曲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俗世的文化黑白不分，難辨善惡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慧：超越的能力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西方文化</a:t>
            </a:r>
            <a:endParaRPr lang="en-US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Wisdom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：思維和運用知識的能力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希臘文化：勇敢和無情的智慧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344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8569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耶和華賜人智慧；知識和聰明都由他口而出。</a:t>
            </a:r>
            <a:r>
              <a:rPr lang="en-US" altLang="zh-TW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箴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zh-TW" altLang="en-US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神以智慧的身份主動向人啓示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智慧的目的是要使人認識真神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敬畏耶和華是智慧的開端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正確的態度是認識真神的基礎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認識至聖者便是聰明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真正的智慧就是與神有親密的聯係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智慧的核心：神、人關係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盟約</a:t>
            </a:r>
            <a:endParaRPr lang="en-CA" altLang="zh-CN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35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2ADD1-3BFF-4806-824C-77BC26B93960}"/>
              </a:ext>
            </a:extLst>
          </p:cNvPr>
          <p:cNvSpPr txBox="1"/>
          <p:nvPr/>
        </p:nvSpPr>
        <p:spPr>
          <a:xfrm>
            <a:off x="179513" y="195486"/>
            <a:ext cx="88569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大衛在獻殿的時候，作這詩歌。）耶和華啊，我要尊崇你，因為你曾提拔我，不叫仇敵向我誇耀。耶和華我的神啊，我曾呼求你，你醫治了我。耶和華啊，你曾把我的靈魂從陰間救上來，使我存活，不至於下坑。耶和華的聖民哪，你們要歌頌他，稱讚他可記念的聖名。因為，他的怒氣不過是轉眼之間；他的恩典乃是一生之久。一宿雖然有哭泣，早晨便必歡呼。</a:t>
            </a:r>
            <a:endParaRPr lang="en-CA" altLang="zh-TW" sz="2800" b="1" dirty="0">
              <a:solidFill>
                <a:schemeClr val="bg1"/>
              </a:solidFill>
              <a:effectLst>
                <a:glow rad="101600">
                  <a:srgbClr val="DF5001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（詩 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1~5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TW" altLang="en-US" sz="2800" b="1" dirty="0">
                <a:solidFill>
                  <a:schemeClr val="bg1"/>
                </a:solidFill>
                <a:effectLst>
                  <a:glow rad="101600">
                    <a:srgbClr val="DF5001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F5D232F-753B-46D2-9113-A31F10A85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443958"/>
            <a:ext cx="6408712" cy="432048"/>
          </a:xfrm>
          <a:ln>
            <a:noFill/>
          </a:ln>
        </p:spPr>
        <p:txBody>
          <a:bodyPr/>
          <a:lstStyle/>
          <a:p>
            <a:pPr eaLnBrk="1" hangingPunct="1"/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訂立智慧的盟約 </a:t>
            </a:r>
            <a:r>
              <a:rPr lang="en-US" altLang="zh-TW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 </a:t>
            </a:r>
            <a:r>
              <a:rPr lang="zh-TW" alt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神、人關係</a:t>
            </a:r>
            <a:endParaRPr lang="fr-CA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2506006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9330</TotalTime>
  <Words>4016</Words>
  <Application>Microsoft Office PowerPoint</Application>
  <PresentationFormat>On-screen Show (16:9)</PresentationFormat>
  <Paragraphs>242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DFHaiBao Std W12</vt:lpstr>
      <vt:lpstr>DFKai-SB</vt:lpstr>
      <vt:lpstr>DFPNYuanMXBold-B5</vt:lpstr>
      <vt:lpstr>Microsoft YaHei</vt:lpstr>
      <vt:lpstr>Arial</vt:lpstr>
      <vt:lpstr>Calibri</vt:lpstr>
      <vt:lpstr>Century Gothic</vt:lpstr>
      <vt:lpstr>Kunstler Script</vt:lpstr>
      <vt:lpstr>Matura MT Script Capitals</vt:lpstr>
      <vt:lpstr>Times New Roman</vt:lpstr>
      <vt:lpstr>Verdana</vt:lpstr>
      <vt:lpstr>Wingdings</vt:lpstr>
      <vt:lpstr>Modèle par défaut</vt:lpstr>
      <vt:lpstr>實踐智慧人生（五） 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  <vt:lpstr>訂立智慧的盟約 — 神、人關係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神話、創造、與恐龍 非常人生、非常信仰 — 創世記的反思</dc:title>
  <dc:creator>Derek Ou</dc:creator>
  <cp:lastModifiedBy>Derek Ou</cp:lastModifiedBy>
  <cp:revision>365</cp:revision>
  <dcterms:created xsi:type="dcterms:W3CDTF">2020-04-25T17:36:08Z</dcterms:created>
  <dcterms:modified xsi:type="dcterms:W3CDTF">2020-07-05T19:48:13Z</dcterms:modified>
</cp:coreProperties>
</file>