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306" r:id="rId9"/>
    <p:sldId id="266" r:id="rId10"/>
    <p:sldId id="265" r:id="rId11"/>
    <p:sldId id="272" r:id="rId12"/>
    <p:sldId id="271" r:id="rId13"/>
    <p:sldId id="268" r:id="rId14"/>
    <p:sldId id="295" r:id="rId15"/>
    <p:sldId id="282" r:id="rId16"/>
    <p:sldId id="273" r:id="rId17"/>
    <p:sldId id="274" r:id="rId18"/>
    <p:sldId id="292" r:id="rId19"/>
    <p:sldId id="269" r:id="rId20"/>
    <p:sldId id="275" r:id="rId21"/>
    <p:sldId id="276" r:id="rId22"/>
    <p:sldId id="277" r:id="rId23"/>
    <p:sldId id="279" r:id="rId24"/>
    <p:sldId id="278" r:id="rId25"/>
    <p:sldId id="280" r:id="rId26"/>
    <p:sldId id="267" r:id="rId27"/>
    <p:sldId id="283" r:id="rId28"/>
    <p:sldId id="284" r:id="rId29"/>
    <p:sldId id="281" r:id="rId30"/>
    <p:sldId id="294" r:id="rId31"/>
    <p:sldId id="288" r:id="rId32"/>
    <p:sldId id="296" r:id="rId33"/>
    <p:sldId id="297" r:id="rId34"/>
    <p:sldId id="287" r:id="rId35"/>
    <p:sldId id="286" r:id="rId36"/>
    <p:sldId id="293" r:id="rId37"/>
    <p:sldId id="285" r:id="rId38"/>
    <p:sldId id="289" r:id="rId39"/>
    <p:sldId id="290" r:id="rId40"/>
    <p:sldId id="305" r:id="rId41"/>
    <p:sldId id="291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49489-0850-4266-BBB5-3E8AC20C3CE5}" v="5" dt="2021-05-02T06:31:44.947"/>
    <p1510:client id="{955B69B8-BFE8-4C16-AA6E-14BE3EDC8669}" v="23" dt="2021-05-01T17:01:21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3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8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4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8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4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91BE-6285-495B-9919-7BAEAF153BBE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2B51-E913-45BE-9EBF-BC33B1D4E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3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7275-B948-4175-B27B-187463D4D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6689"/>
            <a:ext cx="7772400" cy="3770025"/>
          </a:xfrm>
        </p:spPr>
        <p:txBody>
          <a:bodyPr>
            <a:normAutofit/>
          </a:bodyPr>
          <a:lstStyle/>
          <a:p>
            <a:r>
              <a:rPr lang="zh-TW" altLang="en-US" sz="6700" b="1" dirty="0">
                <a:ea typeface="PMingLiU" panose="02020500000000000000" pitchFamily="18" charset="-120"/>
                <a:cs typeface="PMingLiU" panose="02020500000000000000" pitchFamily="18" charset="-120"/>
              </a:rPr>
              <a:t>反省慈愛的呵責</a:t>
            </a:r>
            <a:br>
              <a:rPr lang="en-US" altLang="zh-TW" sz="4000" dirty="0">
                <a:ea typeface="PMingLiU" panose="02020500000000000000" pitchFamily="18" charset="-120"/>
                <a:cs typeface="PMingLiU" panose="02020500000000000000" pitchFamily="18" charset="-120"/>
              </a:rPr>
            </a:br>
            <a:r>
              <a:rPr lang="en-C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n-C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CA" sz="6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zh-TW" altLang="en-US" sz="6700" b="1" dirty="0">
                <a:ea typeface="PMingLiU" panose="02020500000000000000" pitchFamily="18" charset="-120"/>
                <a:cs typeface="PMingLiU" panose="02020500000000000000" pitchFamily="18" charset="-120"/>
              </a:rPr>
              <a:t>耶路撒冷</a:t>
            </a:r>
            <a:br>
              <a:rPr lang="en-US" altLang="zh-TW" dirty="0">
                <a:ea typeface="PMingLiU" panose="02020500000000000000" pitchFamily="18" charset="-120"/>
                <a:cs typeface="PMingLiU" panose="02020500000000000000" pitchFamily="18" charset="-12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CDF1C-04B6-482F-8064-C584E5123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56616"/>
            <a:ext cx="6858000" cy="46469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以 賽 亞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5 : 8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、</a:t>
            </a:r>
            <a:r>
              <a:rPr kumimoji="0" lang="en-CA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20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8 </a:t>
            </a:r>
            <a:r>
              <a:rPr lang="zh-TW" altLang="en-US" sz="2400" dirty="0"/>
              <a:t>禍 哉 ！ 那 些 以 房 接 房 ， 以 地 連 地 ， 以 致 不 留 餘 地 的 ， 只 顧 自 己 獨 居 境 內 。</a:t>
            </a:r>
            <a:endParaRPr lang="en-US" altLang="zh-TW" sz="2400" dirty="0"/>
          </a:p>
          <a:p>
            <a:r>
              <a:rPr lang="en-US" altLang="zh-TW" sz="2400" dirty="0"/>
              <a:t>20 </a:t>
            </a:r>
            <a:r>
              <a:rPr lang="zh-TW" altLang="en-US" sz="2400" dirty="0"/>
              <a:t>禍 哉 ！ 那 些 稱 惡 為 善 ， 稱 善 為 惡 ， 以 暗 為 光 ， 以 光 為 暗 ， 以 苦 為 甜 ， 以 甜 為 苦 的 人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行惡超過沒有律法的列邦</a:t>
            </a:r>
          </a:p>
        </p:txBody>
      </p:sp>
    </p:spTree>
    <p:extLst>
      <p:ext uri="{BB962C8B-B14F-4D97-AF65-F5344CB8AC3E}">
        <p14:creationId xmlns:p14="http://schemas.microsoft.com/office/powerpoint/2010/main" val="425953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cs typeface="+mj-cs"/>
              </a:rPr>
              <a:t>以 西 結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cs typeface="+mj-cs"/>
              </a:rPr>
              <a:t>16: 14-15</a:t>
            </a:r>
            <a:endParaRPr lang="en-US" b="1" u="sng" dirty="0">
              <a:latin typeface="+mj-e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你 美 貌 的 名 聲 傳 在 列 邦 中 ， 你 十 分 美 貌 ， 是 因 我 加 在 你 身 上 的 威 榮 。 只 是 你 仗 著 自 己 的 美 貌 ， 又 因 你 的 名 聲 就 行 邪 淫 。 你 縱 情 淫 亂 ， 使 過 路 的 任 意 而 行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忘記神的恩情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cs typeface="+mj-cs"/>
              </a:rPr>
              <a:t>2: 32</a:t>
            </a:r>
            <a:endParaRPr lang="en-US" b="1" u="sng" dirty="0">
              <a:latin typeface="+mj-ea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處 女 豈 能 忘 記 他 的 妝 飾 呢 ？ 新 婦 豈 能 忘 記 他 的 美 衣 呢 ？ 我 的 百 姓 卻 忘 記 了 我 無 數 的 日 子 ！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忘記神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7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2: 18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投靠埃及與亞述</a:t>
            </a:r>
            <a:endParaRPr lang="en-US" altLang="zh-TW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向 素 不 認 識 的 別 神 燒 香</a:t>
            </a:r>
            <a:endParaRPr lang="en-US" altLang="zh-TW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TW" altLang="en-US" sz="2400" dirty="0"/>
              <a:t>地 方 滿 了 無 辜 人 的 血 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拒絕神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9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B019-7CA9-4CDC-BC93-FFA9EDC8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是非題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8671-3A71-4C73-809D-00B1BEDA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猶大人向耶利米先知指出，他們是在停止拜偶像之後，才遭遇禍害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是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非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801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lang="en-US" altLang="zh-TW" b="1" u="sng" dirty="0">
                <a:solidFill>
                  <a:srgbClr val="000000"/>
                </a:solidFill>
                <a:latin typeface="system-ui"/>
                <a:ea typeface="新細明體" panose="02020500000000000000" pitchFamily="18" charset="-120"/>
              </a:rPr>
              <a:t>4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4: 17-18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99017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308485"/>
            <a:ext cx="3868340" cy="4332158"/>
          </a:xfrm>
        </p:spPr>
        <p:txBody>
          <a:bodyPr>
            <a:noAutofit/>
          </a:bodyPr>
          <a:lstStyle/>
          <a:p>
            <a:r>
              <a:rPr lang="en-US" altLang="zh-TW" sz="20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17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我 們 定 要 成 就 我 們 口 中 所 出 的 一 切 話 ， 向 天 后 燒 香 、 澆 奠 祭 ， 按 著 我 們 與 我 們 列 祖 、 君 王 、 首 領 在 猶 大 的 城 邑 中 和 耶 路 撒 冷 的 街 市 上 素 常 所 行 的 一 樣 ； 因 為 那 時 我 們 吃 飽 飯 、 享 福 樂 ， 並 不 見 災 禍 。</a:t>
            </a:r>
          </a:p>
          <a:p>
            <a:endParaRPr lang="zh-TW" altLang="en-US" sz="2000" b="0" i="0" dirty="0"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r>
              <a:rPr lang="en-US" altLang="zh-TW" sz="20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18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自 從 我 們 停 止 向 天 后 燒 香 、 澆 奠 祭 ， 我 們 倒 缺 乏 一 切 ， 又 因 刀 劍 饑 荒 滅 絕 。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99017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08485"/>
            <a:ext cx="3887391" cy="3881178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沒有反省、堅持違背神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63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013F-7601-4321-ABA9-077F3817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u="sng" dirty="0"/>
              <a:t>以 賽 亞 書 </a:t>
            </a:r>
            <a:r>
              <a:rPr lang="en-US" altLang="zh-TW" b="1" u="sng" dirty="0"/>
              <a:t>1: 16-17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37E4-8E1C-4570-AC34-A07BB8F57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16 </a:t>
            </a:r>
            <a:r>
              <a:rPr lang="zh-TW" altLang="en-US" dirty="0"/>
              <a:t>你 們 要 洗 濯 、 自 潔 ， 從 我 眼 前 除 掉 你 們 的 惡 行 ， 要 止 住 作 惡 ，</a:t>
            </a:r>
          </a:p>
          <a:p>
            <a:endParaRPr lang="zh-TW" altLang="en-US" dirty="0"/>
          </a:p>
          <a:p>
            <a:r>
              <a:rPr lang="en-US" altLang="zh-TW" dirty="0"/>
              <a:t>17 </a:t>
            </a:r>
            <a:r>
              <a:rPr lang="zh-TW" altLang="en-US" dirty="0"/>
              <a:t>學 習 行 善 ， 尋 求 公 平 ， 解 救 受 欺 壓 的 ； 給 孤 兒 伸 冤 ， 為 寡 婦 辨 屈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6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013F-7601-4321-ABA9-077F3817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u="sng" dirty="0"/>
              <a:t>以 賽 亞 書 </a:t>
            </a:r>
            <a:r>
              <a:rPr lang="en-US" altLang="zh-TW" b="1" u="sng" dirty="0"/>
              <a:t>49: 16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37E4-8E1C-4570-AC34-A07BB8F57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看 哪 ， 我 將 你 銘 刻 在 我 掌 上 ； 你 的 牆 垣 常 在 我 眼 前 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神為了醫治以色列家才施行刑罰。沒有忘記受罰者是自己所愛的</a:t>
            </a:r>
            <a:endParaRPr lang="en-US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6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B019-7CA9-4CDC-BC93-FFA9EDC8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是非題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8671-3A71-4C73-809D-00B1BEDA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神屢次吩咐耶利米先知，站在皇宮門前宣告神的責備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是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非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9262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賽 亞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29: 13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13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主 說 ： 因 為 這 百 姓 親 近 我 ， 用 嘴 唇 尊 敬 我 ， 心 卻 遠 離 我 ； 他 們 敬 畏 我 ， 不 過 是 領 受 人 的 吩 咐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信仰欠缺生活上實質的敬虔和聖潔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2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98C6-8F02-41A8-B444-BD50045F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54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本課目的</a:t>
            </a:r>
            <a:endParaRPr lang="en-US" sz="5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C5DC-9817-4D57-94F2-270BF8538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檢討耶路撒冷</a:t>
            </a:r>
            <a:r>
              <a:rPr lang="zh-TW" sz="48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altLang="zh-TW" sz="4800" dirty="0">
              <a:solidFill>
                <a:srgbClr val="FF0000"/>
              </a:solidFill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altLang="zh-TW" sz="2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altLang="en-US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從先知的信息中</a:t>
            </a:r>
            <a:r>
              <a:rPr lang="zh-TW" altLang="en-US" sz="48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追遡並</a:t>
            </a:r>
            <a:r>
              <a:rPr lang="zh-TW" sz="48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提醒</a:t>
            </a:r>
            <a:endParaRPr lang="en-US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altLang="zh-TW" sz="2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在生命中需要</a:t>
            </a:r>
            <a:r>
              <a:rPr lang="zh-TW" sz="4800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慎防的陷阱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8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賽 亞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1: 11-12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11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耶 和 華 說 ： 你 們 所 獻 的 許 多 祭 物 與 我 何 益 呢 ？ 公 綿 羊 的 燔 祭 和 肥 畜 的 脂 油 ， 我 已 經 夠 了 ； 公 牛 的 血 ， 羊 羔 的 血 ， 公 山 羊 的 血 ， 我 都 不 喜 悅 。</a:t>
            </a: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12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你 們 來 朝 見 我 ， 誰 向 你 們 討 這 些 ， 使 你 們 踐 踏 我 的 院 宇 呢 ？</a:t>
            </a: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以獻祭代替順服，以敬拜代替行公義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85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7: 4, 11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4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你 們 不 要 倚 靠 虛 謊 的 話 ， 說 ： 這 些 是 耶 和 華 的 殿 ， 是 耶 和 華 的 殿 ， 是 耶 和 華 的 殿 ！</a:t>
            </a:r>
            <a:endParaRPr lang="en-CA" altLang="zh-TW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11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這 稱 為 我 名 下 的 殿 在 你 們 眼 中 豈 可 看 為 賊 窩 麼 ？ 我 都 看 見 了 。 這 是 耶 和 華 說 的 。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以聖殿取代了神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15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8: 7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b="0" i="0" dirty="0">
                <a:solidFill>
                  <a:srgbClr val="000000"/>
                </a:solidFill>
                <a:effectLst/>
                <a:latin typeface="system-ui"/>
              </a:rPr>
              <a:t>7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空 中 的 鸛 鳥 知 道 來 去 的 定 期 ； 斑 鳩 燕 子 與 白 鶴 也 守 候 當 來 的 時 令 ； 我 的 百 姓 卻 不 知 道 耶 和 華 的 法 則 。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不知法則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35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西 結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8: 5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、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16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5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神 對 我 說 ： 人 子 啊 ， 你 舉 目 向 北 觀 看 。 我 就 舉 目 向 北 觀 看 ， 見 祭 壇 門 的 北 邊 ， 在 門 口 有 這 惹 忌 邪 的 偶 像 ；</a:t>
            </a: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16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他 又 領 我 到 耶 和 華 殿 的 內 院 。 誰 知 ， 在 耶 和 華 的 殿 門 口 、 廊 子 和 祭 壇 中 間 ， 約 有 二 十 五 個 人 背 向 耶 和 華 的 殿 ， 面 向 東 方 拜 日 頭 。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不知回轉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12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3:9-10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9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因 以 色 列 輕 忽 了 他 的 淫 亂 ， 和 石 頭 木 頭 行 淫 ， 地 就 被 玷 污 了 。</a:t>
            </a: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10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雖 有 這 一 切 的 事 ， 他 奸 詐 的 妹 妹 猶 大 還 不 一 心 歸 向 我 ， 不 過 是 假 意 歸 我 。 這 是 耶 和 華 說 的 。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假意歸向神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00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34: 10-11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10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所 有 立 約 的 首 領 和 眾 民 就 任 他 的 僕 人 婢 女 自 由 出 去 ， 誰 也 不 再 叫 他 們 作 奴 僕 。 大 家 都 順 從 ， 將 他 們 釋 放 了 ；</a:t>
            </a: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11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後 來 卻 又 反 悔 ， 叫 所 任 去 自 由 的 僕 人 婢 女 回 來 ， 勉 強 他 們 仍 為 僕 婢 。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短暫悔改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52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43: 2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2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何 沙 雅 的 兒 子 亞 撒 利 雅 和 加 利 亞 的 兒 子 約 哈 難 ， 並 一 切 狂 傲 的 人 ， 就 對 耶 利 米 說 ： 你 說 謊 言 ！ 耶 和 華 ─ 我 們 的 神 並 沒 有 差 遣 你 來 說 ： 你 們 不 可 進 入 埃 及 ， 在 那 裡 寄 居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驕傲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只想要得自己的答案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53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2: 23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、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35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23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你 怎 能 說 ： 我 沒 有 玷 污 、 沒 有 隨 從 眾 巴 力 ？ 你 看 你 谷 中 的 路 ， 就 知 道 你 所 行 的 如 何 。 你 是 快 行 的 獨 峰 駝 ， 狂 奔 亂 走 。</a:t>
            </a:r>
            <a:endParaRPr lang="en-US" altLang="zh-TW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dirty="0"/>
              <a:t>35 </a:t>
            </a:r>
            <a:r>
              <a:rPr lang="zh-TW" altLang="en-US" sz="2400" dirty="0"/>
              <a:t>你 還 說 ： 我 無 辜 ； 耶 和 華 的 怒 氣 必 定 向 我 消 了 。 看 哪 ， 我 必 審 問 你 ； 因 你 自 說 ： 我 沒 有 犯 罪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驕傲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自欺欺神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83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3: 8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8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背 道 的 以 色 列 行 淫 ， 我 為 這 緣 故 給 他 休 書 休 他 ； 我 看 見 他 奸 詐 的 妹 妹 猶 大 ， 還 不 懼 怕 ， 也 去 行 淫 。</a:t>
            </a:r>
            <a:r>
              <a:rPr lang="zh-TW" altLang="en-US" sz="2400" dirty="0"/>
              <a:t>自 說 ： 我 沒 有 犯 罪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驕傲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硬心</a:t>
            </a:r>
            <a:r>
              <a:rPr lang="en-US" altLang="zh-TW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6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賽 亞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16-17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16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耶 和 華 又 說 ： 因 為 錫 安 的 女 子 狂 傲 ， 行 走 挺 項 ， 賣 弄 眼 目 ， 俏 步 徐 行 ， 腳 下 玎 璫 ，</a:t>
            </a: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所 以 ， 主 必 使 錫 安 的 女 子 頭 長 禿 瘡 ； 耶 和 華 又 使 他 們 赤 露 下 體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人驕傲自大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3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98C6-8F02-41A8-B444-BD50045F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5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耶路撒冷</a:t>
            </a:r>
            <a:r>
              <a:rPr kumimoji="0" lang="zh-TW" altLang="en-US" sz="5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的代表性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C5DC-9817-4D57-94F2-270BF8538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耶路撒冷是猶大的首都</a:t>
            </a:r>
            <a:endParaRPr lang="en-US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altLang="zh-TW" sz="2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責備耶路撒冷，就是責備全民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9495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B019-7CA9-4CDC-BC93-FFA9EDC8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是非題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8671-3A71-4C73-809D-00B1BEDA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因為神曾使亞述王西拿基立退兵，所以猶大人驕傲地相信耶路撒冷永不會陷落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</a:p>
          <a:p>
            <a:pPr marL="0" indent="0">
              <a:buNone/>
            </a:pP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是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非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4622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lang="en-US" altLang="zh-TW" b="1" u="sng" dirty="0">
                <a:solidFill>
                  <a:srgbClr val="000000"/>
                </a:solidFill>
                <a:latin typeface="system-ui"/>
                <a:ea typeface="新細明體" panose="02020500000000000000" pitchFamily="18" charset="-120"/>
              </a:rPr>
              <a:t>5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12-13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12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他 們 不 認 耶 和 華 ， 說 ： 這 並 不 是 他 ， 災 禍 必 不 臨 到 我 們 ； 刀 劍 和 饑 荒 ， 我 們 也 看 不 見 。</a:t>
            </a:r>
            <a:endParaRPr lang="en-US" altLang="zh-TW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dirty="0"/>
              <a:t>13 </a:t>
            </a:r>
            <a:r>
              <a:rPr lang="zh-TW" altLang="en-US" sz="2400" dirty="0"/>
              <a:t>先 知 的 話 必 成 為 風 ； 道 也 不 在 他 們 裡 面 。 這 災 必 臨 到 他 們 身 上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驕傲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自義</a:t>
            </a:r>
            <a:r>
              <a:rPr lang="en-US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15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6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kumimoji="0" lang="en-US" sz="3600" b="1" i="1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叛逆</a:t>
            </a:r>
            <a:r>
              <a:rPr lang="en-CA" altLang="zh-TW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行惡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忘記神</a:t>
            </a:r>
            <a:r>
              <a:rPr kumimoji="0" lang="en-CA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拒絕神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沒有反省、堅持違背神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信仰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驕傲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360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提醒</a:t>
            </a:r>
            <a:endParaRPr kumimoji="0" lang="en-US" sz="360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79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B1E7-8EA9-4A7B-9437-695E17C71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要慎防的陷阱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ECAD5-B5C3-4F25-BCAD-9CBE719D7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17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西 結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22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16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16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你 必 在 列 國 人 的 眼 前 因 自 己 所 行 的 被 褻 瀆 ， 你 就 知 道 我 是 耶 和 華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慈愛的呵責後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災禍是刑罰也是提醒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08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賽 亞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22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22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你 們 這 背 道 的 兒 女 啊 ， 回 來 吧 ！ 我 要 醫 治 你 們 背 道 的 病 。 看 哪 ， 我 們 來 到 你 這 裡 ， 因 你 是 耶 和 華 ─ 我 們 的 神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慈愛的呵責後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認罪悔改的機會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79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B019-7CA9-4CDC-BC93-FFA9EDC8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是非題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8671-3A71-4C73-809D-00B1BEDA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神以不忠的妻子來比喻猶大人忘記神的愛與提醒，沒有專一跟從神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是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非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8988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賽 亞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3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有 話 說 ： 人 若 休 妻 ， 妻 離 他 而 去 ， 作 了 別 人 的 妻 ， 前 夫 豈 能 再 收 回 他 來 ？ 若 收 回 他 來 ， 那 地 豈 不 是 大 大 玷 污 了 麼 ？ 但 你 和 許 多 親 愛 的 行 邪 淫 ， 還 可 以 歸 向 我 。 這 是 耶 和 華 說 的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慈愛的呵責後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再被接納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86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西 結 書 </a:t>
            </a:r>
            <a:r>
              <a:rPr lang="en-US" altLang="zh-TW" b="1" u="sng" dirty="0">
                <a:solidFill>
                  <a:srgbClr val="000000"/>
                </a:solidFill>
                <a:latin typeface="system-ui"/>
                <a:ea typeface="新細明體" panose="02020500000000000000" pitchFamily="18" charset="-120"/>
              </a:rPr>
              <a:t>11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16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16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所 以 你 當 說 ： 耶 和 華 如 此 說 ： 我 雖 將 以 色 列 全 家 遠 遠 遷 移 到 列 國 中 ， 將 他 們 分 散 在 列 邦 內 ， 我 還 要 在 他 們 所 到 的 列 邦 ， 暫 作 他 們 的 聖 所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慈愛的呵責後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與你同在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25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5600"/>
            <a:ext cx="7886700" cy="1325563"/>
          </a:xfrm>
        </p:spPr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以 西 結 書 </a:t>
            </a:r>
            <a:r>
              <a:rPr lang="en-US" altLang="zh-TW" b="1" u="sng" dirty="0">
                <a:solidFill>
                  <a:srgbClr val="000000"/>
                </a:solidFill>
                <a:latin typeface="system-ui"/>
                <a:ea typeface="新細明體" panose="02020500000000000000" pitchFamily="18" charset="-120"/>
              </a:rPr>
              <a:t>11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19-20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19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我 要 使 他 們 有 合 一 的 心 ， 也 要 將 新 靈 放 在 他 們 裡 面 ， 又 從 他 們 肉 體 中 除 掉 石 心 ， 賜 給 他 們 肉 心 ，</a:t>
            </a:r>
          </a:p>
          <a:p>
            <a:endParaRPr lang="zh-TW" alt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20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使 他 們 順 從 我 的 律 例 ， 謹 守 遵 行 我 的 典 章 。 他 們 要 作 我 的 子 民 ， 我 要 作 他 們 的 神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慈愛的呵責後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神賦予的新生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0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0CD3-0798-4748-8E19-C74351832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54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耶路撒冷</a:t>
            </a:r>
            <a:r>
              <a:rPr lang="zh-TW" altLang="en-US" sz="54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的歷史</a:t>
            </a:r>
            <a:endParaRPr lang="en-US" sz="5400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05652-19D0-4EC1-8EDF-1DB977D72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b="0" u="sng" dirty="0"/>
              <a:t>光輝</a:t>
            </a:r>
            <a:r>
              <a:rPr kumimoji="0" lang="zh-TW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的</a:t>
            </a:r>
            <a:endParaRPr lang="en-US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97873-4F63-491F-96A7-EC7877C094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神揀選的城</a:t>
            </a:r>
            <a:endParaRPr lang="en-US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君王的驕傲</a:t>
            </a: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963007-0EC6-44A4-ABB5-57E62F7B7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3600" b="0" u="sng" dirty="0"/>
              <a:t>暗淡</a:t>
            </a:r>
            <a:r>
              <a:rPr kumimoji="0" lang="zh-TW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的</a:t>
            </a:r>
            <a:endParaRPr lang="en-US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41BA8-A10C-4F0A-9E56-208F4AF190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攻陷、擄掠</a:t>
            </a:r>
            <a:endParaRPr lang="en-US" altLang="zh-TW" sz="36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震撼</a:t>
            </a:r>
            <a:r>
              <a:rPr lang="zh-TW" sz="36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、挑戰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5559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6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kumimoji="0" lang="en-US" sz="3600" b="1" i="1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叛逆</a:t>
            </a:r>
            <a:r>
              <a:rPr lang="en-CA" altLang="zh-TW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行惡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忘記神</a:t>
            </a:r>
            <a:r>
              <a:rPr kumimoji="0" lang="en-CA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,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拒絕神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沒有反省、堅持違背神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虛偽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 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信仰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驕傲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600" b="1" i="1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慈愛的呵責後</a:t>
            </a:r>
            <a:endParaRPr kumimoji="0" lang="en-US" sz="3600" b="1" i="1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刑罰也是提醒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認罪悔改的機會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再被接納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與你同在</a:t>
            </a:r>
            <a:endParaRPr kumimoji="0" lang="en-CA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神賦予的新生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882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36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: 16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、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24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民的回應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sz="2400" b="0" i="0" dirty="0">
                <a:solidFill>
                  <a:srgbClr val="000000"/>
                </a:solidFill>
                <a:effectLst/>
                <a:latin typeface="system-ui"/>
              </a:rPr>
              <a:t>16 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他 們 聽 見 這 一 切 話 就 害 怕 ， 面 面 相 觀 ， 對 巴 錄 說 ： 我 們 必 須 將 這 一 切 話 告 訴 王 。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民的</a:t>
            </a:r>
            <a:r>
              <a:rPr lang="zh-TW" altLang="en-US" sz="3600" i="1" u="sng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回應</a:t>
            </a:r>
            <a:endParaRPr lang="zh-TW" altLang="en-US" sz="3600" i="1" u="sng" dirty="0">
              <a:solidFill>
                <a:srgbClr val="FF0000"/>
              </a:solidFill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TW" sz="2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24 </a:t>
            </a:r>
            <a:r>
              <a:rPr lang="zh-TW" altLang="en-US" sz="2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王 和 聽 見 這 一 切 話 的 臣 僕 都 不 懼 怕 ， 也 不 撕 裂 衣 服 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4873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從經文所見，以色列和猶大家的罪狀是什麼？起假誓、行奸淫、不道德的性行為、侍奉外邦神、背叛不認識神、社會不公義、充滿假先知惡祭司</a:t>
            </a:r>
            <a:endParaRPr lang="en-US" sz="3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83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耶和華神宣告，在什麼情況下，衪才會赦免耶路撒冷城？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20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耶和華借先知預言衪將要怎樣刑罰以色列民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(15-19)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？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84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在神對以色列民的指責中，如何細察神的慈愛和恩典？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1,3,7&amp;9,10&amp;18,24-25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69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如果你是陪審員，你會如何判決站在耶和華審判台前的以色列民？你認為神的判刑如何？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1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檢討我們今日的光景，與昔日以色列人所犯的罪，有什麼異同？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13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1AA6-08D2-4A9D-8D3B-A3A764D1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r>
              <a:rPr lang="en-CA" altLang="zh-TW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-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耶利米書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1-31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0783-72C1-4ADB-B634-2DBCE596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 </a:t>
            </a: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我們應如何面對神的公義？又如何回應祂的慈愛？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耶和華神宣告，在什麼情況下，衪才會赦免耶路撒冷城？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3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E5A7-7F95-4EC2-BE8A-3B774082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cs typeface="+mn-cs"/>
              </a:rPr>
              <a:t>以 賽 亞 書 </a:t>
            </a:r>
            <a:r>
              <a:rPr kumimoji="0" lang="en-US" altLang="zh-TW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cs typeface="+mn-cs"/>
              </a:rPr>
              <a:t>59:2</a:t>
            </a:r>
            <a:endParaRPr lang="en-US" b="1" u="sng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0B6D9-51B7-4A83-97F6-7DF213972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0" i="0">
                <a:solidFill>
                  <a:srgbClr val="000000"/>
                </a:solidFill>
                <a:effectLst/>
                <a:latin typeface="system-ui"/>
              </a:rPr>
              <a:t>但 你 們 的 </a:t>
            </a:r>
            <a:r>
              <a:rPr lang="zh-TW" altLang="en-US" b="0" i="0">
                <a:solidFill>
                  <a:srgbClr val="FF0000"/>
                </a:solidFill>
                <a:effectLst/>
                <a:latin typeface="system-ui"/>
              </a:rPr>
              <a:t>罪 孽 </a:t>
            </a:r>
            <a:r>
              <a:rPr lang="zh-TW" altLang="en-US" b="0" i="0">
                <a:solidFill>
                  <a:srgbClr val="000000"/>
                </a:solidFill>
                <a:effectLst/>
                <a:latin typeface="system-ui"/>
              </a:rPr>
              <a:t>使 你 們 </a:t>
            </a:r>
            <a:r>
              <a:rPr lang="zh-TW" altLang="en-US" b="0" i="0">
                <a:solidFill>
                  <a:srgbClr val="00B050"/>
                </a:solidFill>
                <a:effectLst/>
                <a:latin typeface="system-ui"/>
              </a:rPr>
              <a:t>與 神 隔 絕 </a:t>
            </a:r>
            <a:r>
              <a:rPr lang="zh-TW" altLang="en-US" b="0" i="0">
                <a:solidFill>
                  <a:srgbClr val="000000"/>
                </a:solidFill>
                <a:effectLst/>
                <a:latin typeface="system-ui"/>
              </a:rPr>
              <a:t>； </a:t>
            </a:r>
            <a:endParaRPr lang="en-CA" altLang="zh-TW" b="0" i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TW" altLang="en-US" b="0" i="0">
                <a:solidFill>
                  <a:srgbClr val="000000"/>
                </a:solidFill>
                <a:effectLst/>
                <a:latin typeface="system-ui"/>
              </a:rPr>
              <a:t>你 們 的 </a:t>
            </a:r>
            <a:r>
              <a:rPr lang="zh-TW" altLang="en-US" b="0" i="0">
                <a:solidFill>
                  <a:srgbClr val="FF0000"/>
                </a:solidFill>
                <a:effectLst/>
                <a:latin typeface="system-ui"/>
              </a:rPr>
              <a:t>罪 惡 </a:t>
            </a:r>
            <a:r>
              <a:rPr lang="zh-TW" altLang="en-US" b="0" i="0">
                <a:solidFill>
                  <a:srgbClr val="000000"/>
                </a:solidFill>
                <a:effectLst/>
                <a:latin typeface="system-ui"/>
              </a:rPr>
              <a:t>使 他 </a:t>
            </a:r>
            <a:r>
              <a:rPr lang="zh-TW" altLang="en-US" b="0" i="0">
                <a:solidFill>
                  <a:srgbClr val="00B050"/>
                </a:solidFill>
                <a:effectLst/>
                <a:latin typeface="system-ui"/>
              </a:rPr>
              <a:t>掩 面 不 聽 </a:t>
            </a:r>
            <a:r>
              <a:rPr lang="zh-TW" altLang="en-US" b="0" i="0">
                <a:solidFill>
                  <a:srgbClr val="000000"/>
                </a:solidFill>
                <a:effectLst/>
                <a:latin typeface="system-ui"/>
              </a:rPr>
              <a:t>你 們 。</a:t>
            </a:r>
            <a:endParaRPr lang="en-US" altLang="zh-TW" b="0" i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11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4F45-33E8-4476-8FFA-78018956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i="0" u="sng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b="1" i="0" u="sng" dirty="0">
                <a:solidFill>
                  <a:srgbClr val="000000"/>
                </a:solidFill>
                <a:effectLst/>
                <a:latin typeface="system-ui"/>
              </a:rPr>
              <a:t>19: 1-11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8C37-70F7-4E39-B202-34CE5B680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耶 和 華 如 此 說 ： 你 去 買 窯 匠 的 瓦 瓶 ， 又 帶 百 姓 中 的 長 老 和 祭 司 中 的 長 老 ， </a:t>
            </a:r>
            <a:r>
              <a:rPr lang="en-CA" altLang="zh-TW" b="0" i="0" dirty="0">
                <a:solidFill>
                  <a:srgbClr val="000000"/>
                </a:solidFill>
                <a:effectLst/>
                <a:latin typeface="system-ui"/>
              </a:rPr>
              <a:t>…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你 要 在 同 去 的 人 眼 前 打 碎 那 瓶 ，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是非題</a:t>
            </a:r>
            <a:endParaRPr lang="en-US" altLang="zh-TW" sz="3200" u="sng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神吩咐耶利米先知，在眾人面前打碎瓦瓶，強調耶路撒冷將要完全擊退敵人</a:t>
            </a:r>
            <a:r>
              <a:rPr lang="en-CA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是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/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非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3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1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19: 3-6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離 棄 耶 和 華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向 素 不 認 識 的 別 神 燒 香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TW" altLang="en-US" dirty="0"/>
              <a:t>地 方 滿 了 無 辜 人 的 血 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罪孽和腐朽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1566-E4F4-4340-A11E-6F238F0D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8870"/>
          </a:xfrm>
        </p:spPr>
        <p:txBody>
          <a:bodyPr/>
          <a:lstStyle/>
          <a:p>
            <a:pPr algn="ctr"/>
            <a:r>
              <a:rPr lang="zh-TW" altLang="en-US" b="1" i="0" u="sng" dirty="0">
                <a:solidFill>
                  <a:srgbClr val="000000"/>
                </a:solidFill>
                <a:effectLst/>
                <a:latin typeface="system-ui"/>
              </a:rPr>
              <a:t>出 埃 及 記 </a:t>
            </a:r>
            <a:r>
              <a:rPr lang="en-US" altLang="zh-TW" b="1" i="0" u="sng" dirty="0">
                <a:solidFill>
                  <a:srgbClr val="000000"/>
                </a:solidFill>
                <a:effectLst/>
                <a:latin typeface="system-ui"/>
              </a:rPr>
              <a:t>19 : 1-5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E808-4262-4B7F-8ACC-5002B17F3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1398"/>
            <a:ext cx="7886700" cy="4625565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altLang="zh-TW" i="0" dirty="0">
                <a:solidFill>
                  <a:srgbClr val="000000"/>
                </a:solidFill>
                <a:effectLst/>
                <a:latin typeface="system-ui"/>
              </a:rPr>
              <a:t>1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以 色 列 人 出 埃 及 地 以 後 ， 滿 了 三 個 月 的 那 一 天 ， 就 來 到 西 乃 的 曠 野 。</a:t>
            </a:r>
            <a:endParaRPr lang="en-CA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他 們 離 了 利 非 訂 ， 來 到 西 乃 的 曠 野 ， 就 在 那 裡 的 山 下 安 營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摩 西 到 神 那 裡 ， 耶 和 華 從 山 上 呼 喚 他 說 ： 你 要 這 樣 告 訴 雅 各 家 ， 曉 諭 以 色 列 人 說 ：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向 埃 及 人 所 行 的 事 ， 你 們 都 看 見 了 ， 且 看 見 我 如 鷹 將 你 們 背 在 翅 膀 上 ， 帶 來 歸 我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如 今 你 們 若 實 在 聽 從 我 的 話 ， 遵 守 我 的 約 ， 就 要 在 萬 民 中 作 屬 我 的 子 民 ， 因 為 全 地 都 是 我 的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3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705E-8304-4A4A-B4FA-3F76FB90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US" altLang="zh-TW" sz="4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11: 2-8</a:t>
            </a:r>
            <a:endParaRPr lang="en-US" b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F9B43-CFFF-4929-9C96-25960939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00B05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先知的信息</a:t>
            </a:r>
            <a:endParaRPr lang="en-US" sz="3600" i="1" u="sng" dirty="0">
              <a:solidFill>
                <a:srgbClr val="00B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5578-CD5D-4A49-AFC7-9A88BBB5C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sz="2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人不守約</a:t>
            </a:r>
            <a:endParaRPr lang="en-US" altLang="zh-TW" sz="2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altLang="en-US" sz="2400" b="0" i="0" dirty="0">
                <a:solidFill>
                  <a:srgbClr val="000000"/>
                </a:solidFill>
                <a:effectLst/>
                <a:latin typeface="system-ui"/>
              </a:rPr>
              <a:t>當 聽 從 我 的 話 。他 們 卻 不 聽 從</a:t>
            </a:r>
            <a:endParaRPr lang="en-US" altLang="zh-TW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zh-TW" altLang="en-US" sz="2400" dirty="0"/>
              <a:t>隨 從 自 己 頑 梗 的 惡 心 去 行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BEDC6-2B88-4BE8-9978-BCEA4C7DB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87283"/>
          </a:xfrm>
        </p:spPr>
        <p:txBody>
          <a:bodyPr>
            <a:normAutofit/>
          </a:bodyPr>
          <a:lstStyle/>
          <a:p>
            <a:pPr algn="ctr"/>
            <a:r>
              <a:rPr lang="zh-TW" sz="3600" i="1" u="sng" dirty="0">
                <a:solidFill>
                  <a:srgbClr val="FF0000"/>
                </a:solidFill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受責備的原因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21E81-B086-4891-B981-DBA45271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叛逆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6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</TotalTime>
  <Words>3399</Words>
  <Application>Microsoft Office PowerPoint</Application>
  <PresentationFormat>On-screen Show (4:3)</PresentationFormat>
  <Paragraphs>244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新細明體</vt:lpstr>
      <vt:lpstr>system-ui</vt:lpstr>
      <vt:lpstr>Arial</vt:lpstr>
      <vt:lpstr>Calibri</vt:lpstr>
      <vt:lpstr>Calibri Light</vt:lpstr>
      <vt:lpstr>Times New Roman</vt:lpstr>
      <vt:lpstr>Office Theme</vt:lpstr>
      <vt:lpstr>反省慈愛的呵責   - 耶路撒冷 </vt:lpstr>
      <vt:lpstr>本課目的</vt:lpstr>
      <vt:lpstr>耶路撒冷的代表性</vt:lpstr>
      <vt:lpstr>耶路撒冷的歷史</vt:lpstr>
      <vt:lpstr>以 賽 亞 書 59:2</vt:lpstr>
      <vt:lpstr>耶 利 米 書 19: 1-11</vt:lpstr>
      <vt:lpstr>耶 利 米 書 19: 3-6</vt:lpstr>
      <vt:lpstr>出 埃 及 記 19 : 1-5</vt:lpstr>
      <vt:lpstr>耶 利 米 書 11: 2-8</vt:lpstr>
      <vt:lpstr> 以 賽 亞 書 5 : 8、20</vt:lpstr>
      <vt:lpstr>以 西 結 書 16: 14-15</vt:lpstr>
      <vt:lpstr>耶 利 米 書 2: 32</vt:lpstr>
      <vt:lpstr>耶 利 米 書 2: 18</vt:lpstr>
      <vt:lpstr>是非題</vt:lpstr>
      <vt:lpstr>耶 利 米 書 44: 17-18</vt:lpstr>
      <vt:lpstr>以 賽 亞 書 1: 16-17</vt:lpstr>
      <vt:lpstr>以 賽 亞 書 49: 16</vt:lpstr>
      <vt:lpstr>是非題</vt:lpstr>
      <vt:lpstr>以 賽 亞 書 29: 13</vt:lpstr>
      <vt:lpstr>以 賽 亞 書 1: 11-12</vt:lpstr>
      <vt:lpstr>耶 利 米 書 7: 4, 11</vt:lpstr>
      <vt:lpstr>耶 利 米 書 8: 7</vt:lpstr>
      <vt:lpstr>以 西 結 書 8: 5、16</vt:lpstr>
      <vt:lpstr>耶 利 米 書 3:9-10</vt:lpstr>
      <vt:lpstr>耶 利 米 書 34: 10-11</vt:lpstr>
      <vt:lpstr>耶 利 米 書 43: 2</vt:lpstr>
      <vt:lpstr>耶 利 米 書 2: 23、 35</vt:lpstr>
      <vt:lpstr>耶 利 米 書 3: 8</vt:lpstr>
      <vt:lpstr>以 賽 亞 書 3 : 16-17</vt:lpstr>
      <vt:lpstr>是非題</vt:lpstr>
      <vt:lpstr>耶 利 米 書 5 : 12-13</vt:lpstr>
      <vt:lpstr>PowerPoint Presentation</vt:lpstr>
      <vt:lpstr>要慎防的陷阱</vt:lpstr>
      <vt:lpstr>以 西 結 書 22  : 16</vt:lpstr>
      <vt:lpstr>以 賽 亞 書 3 : 22</vt:lpstr>
      <vt:lpstr>是非題</vt:lpstr>
      <vt:lpstr>以 賽 亞 書 3 : 1</vt:lpstr>
      <vt:lpstr>以 西 結 書 11 : 16</vt:lpstr>
      <vt:lpstr>以 西 結 書 11 : 19-20</vt:lpstr>
      <vt:lpstr>PowerPoint Presentation</vt:lpstr>
      <vt:lpstr>耶 利 米 書 36 : 16、24</vt:lpstr>
      <vt:lpstr>學習經文 - 耶利米書5：1-31</vt:lpstr>
      <vt:lpstr>學習經文 - 耶利米書5：1-31</vt:lpstr>
      <vt:lpstr>學習經文 - 耶利米書5：1-31</vt:lpstr>
      <vt:lpstr>學習經文 - 耶利米書5：1-31</vt:lpstr>
      <vt:lpstr>學習經文 - 耶利米書5：1-31</vt:lpstr>
      <vt:lpstr>學習經文 - 耶利米書5：1-31</vt:lpstr>
      <vt:lpstr>學習經文 - 耶利米書5：1-31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反省慈愛的呵責   - 耶路撒冷</dc:title>
  <dc:creator>Anthony Miu</dc:creator>
  <cp:lastModifiedBy>Anthony Miu</cp:lastModifiedBy>
  <cp:revision>8</cp:revision>
  <cp:lastPrinted>2021-05-01T17:08:48Z</cp:lastPrinted>
  <dcterms:created xsi:type="dcterms:W3CDTF">2021-04-29T19:53:56Z</dcterms:created>
  <dcterms:modified xsi:type="dcterms:W3CDTF">2021-05-02T17:00:57Z</dcterms:modified>
</cp:coreProperties>
</file>