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8" r:id="rId4"/>
    <p:sldId id="258" r:id="rId5"/>
    <p:sldId id="312" r:id="rId6"/>
    <p:sldId id="311" r:id="rId7"/>
    <p:sldId id="260" r:id="rId8"/>
    <p:sldId id="261" r:id="rId9"/>
    <p:sldId id="310" r:id="rId10"/>
    <p:sldId id="294" r:id="rId11"/>
    <p:sldId id="263" r:id="rId12"/>
    <p:sldId id="262" r:id="rId13"/>
    <p:sldId id="295" r:id="rId14"/>
    <p:sldId id="313" r:id="rId15"/>
    <p:sldId id="290" r:id="rId16"/>
    <p:sldId id="259" r:id="rId17"/>
    <p:sldId id="264" r:id="rId18"/>
    <p:sldId id="296" r:id="rId19"/>
    <p:sldId id="291" r:id="rId20"/>
    <p:sldId id="265" r:id="rId21"/>
    <p:sldId id="298" r:id="rId22"/>
    <p:sldId id="299" r:id="rId23"/>
    <p:sldId id="266" r:id="rId24"/>
    <p:sldId id="267" r:id="rId25"/>
    <p:sldId id="268" r:id="rId26"/>
    <p:sldId id="269" r:id="rId27"/>
    <p:sldId id="270" r:id="rId28"/>
    <p:sldId id="300" r:id="rId29"/>
    <p:sldId id="292" r:id="rId30"/>
    <p:sldId id="271" r:id="rId31"/>
    <p:sldId id="272" r:id="rId32"/>
    <p:sldId id="293" r:id="rId33"/>
    <p:sldId id="273" r:id="rId34"/>
    <p:sldId id="274" r:id="rId35"/>
    <p:sldId id="302" r:id="rId36"/>
    <p:sldId id="301" r:id="rId37"/>
    <p:sldId id="275" r:id="rId38"/>
    <p:sldId id="303" r:id="rId39"/>
    <p:sldId id="276" r:id="rId40"/>
    <p:sldId id="304" r:id="rId41"/>
    <p:sldId id="277" r:id="rId42"/>
    <p:sldId id="306" r:id="rId43"/>
    <p:sldId id="278" r:id="rId44"/>
    <p:sldId id="314" r:id="rId45"/>
    <p:sldId id="307" r:id="rId46"/>
    <p:sldId id="279" r:id="rId47"/>
    <p:sldId id="315" r:id="rId48"/>
    <p:sldId id="280" r:id="rId49"/>
    <p:sldId id="281" r:id="rId50"/>
    <p:sldId id="282" r:id="rId51"/>
    <p:sldId id="283" r:id="rId52"/>
    <p:sldId id="284" r:id="rId53"/>
    <p:sldId id="285" r:id="rId54"/>
    <p:sldId id="286" r:id="rId55"/>
    <p:sldId id="287" r:id="rId56"/>
    <p:sldId id="288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1E7A44-0E58-4582-98BA-274CB0115757}" v="2" dt="2021-05-23T04:25:28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27F-708F-4056-8053-8CFBDF01A8FC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7BD-92E1-4FC0-ACEA-A07C1ED1A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05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27F-708F-4056-8053-8CFBDF01A8FC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7BD-92E1-4FC0-ACEA-A07C1ED1A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5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27F-708F-4056-8053-8CFBDF01A8FC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7BD-92E1-4FC0-ACEA-A07C1ED1A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6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27F-708F-4056-8053-8CFBDF01A8FC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7BD-92E1-4FC0-ACEA-A07C1ED1A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28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27F-708F-4056-8053-8CFBDF01A8FC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7BD-92E1-4FC0-ACEA-A07C1ED1A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1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27F-708F-4056-8053-8CFBDF01A8FC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7BD-92E1-4FC0-ACEA-A07C1ED1A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0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27F-708F-4056-8053-8CFBDF01A8FC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7BD-92E1-4FC0-ACEA-A07C1ED1A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6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27F-708F-4056-8053-8CFBDF01A8FC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7BD-92E1-4FC0-ACEA-A07C1ED1A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8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27F-708F-4056-8053-8CFBDF01A8FC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7BD-92E1-4FC0-ACEA-A07C1ED1A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27F-708F-4056-8053-8CFBDF01A8FC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7BD-92E1-4FC0-ACEA-A07C1ED1A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3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27F-708F-4056-8053-8CFBDF01A8FC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7BD-92E1-4FC0-ACEA-A07C1ED1A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5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CD27F-708F-4056-8053-8CFBDF01A8FC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3D7BD-92E1-4FC0-ACEA-A07C1ED1A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457E9-98E1-43F7-92C1-0F80A97D34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sz="6000" b="1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重拾慈愛的盼望</a:t>
            </a:r>
            <a:br>
              <a:rPr lang="en-CA" altLang="zh-TW" sz="6000" b="1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</a:br>
            <a:r>
              <a:rPr lang="zh-TW" sz="3600" dirty="0">
                <a:effectLst/>
                <a:ea typeface="Times New Roman" panose="02020603050405020304" pitchFamily="18" charset="0"/>
              </a:rPr>
              <a:t> 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0EEE87-53C4-4B8E-ADC6-91C2C14FFF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sz="6000" b="1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盟約更新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732294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6CCE-A903-4567-9A3A-B5C6FF6D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重訂盟約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99D3-D46E-45B4-9C1D-802EF7B6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刑罰有潔淨的功效，之後總有神的蔭庇和接納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kumimoji="0" lang="en-CA" altLang="zh-TW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(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赛</a:t>
            </a:r>
            <a:r>
              <a:rPr lang="en-CA" altLang="zh-TW" sz="3600" dirty="0">
                <a:solidFill>
                  <a:prstClr val="black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Arial" panose="020B0604020202020204" pitchFamily="34" charset="0"/>
              </a:rPr>
              <a:t>61:8)</a:t>
            </a:r>
            <a:r>
              <a:rPr lang="en-US" altLang="zh-TW" sz="36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system-ui"/>
              </a:rPr>
              <a:t>因 為 我 ─ 耶 和 華 喜 愛 公 平 ， 恨 惡 搶 奪 和 罪 孽 ； 我 要 憑 誠 實 施 行 報 應 ， 並 要 與 我 的 百 姓 立 永 約 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3617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6CCE-A903-4567-9A3A-B5C6FF6D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重訂盟約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99D3-D46E-45B4-9C1D-802EF7B6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刑罰有潔淨的功效，之後總有神的蔭庇和接納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CA" sz="32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kumimoji="0" lang="en-CA" altLang="zh-T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(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赛</a:t>
            </a:r>
            <a:r>
              <a:rPr kumimoji="0" lang="en-C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 :3)</a:t>
            </a:r>
            <a:r>
              <a:rPr lang="en-US" altLang="zh-TW" sz="32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主 以 公 義 的 靈 和 焚 燒 的 靈 ， 將 錫 安 女 子 的 污 穢 洗 去 ， 又 將 耶 路 撒 冷 中 殺 人 的 血 除 淨 。 那 時 ， 剩 在 錫 安 、 留 在 耶 路 撒 冷 的 ， 就 是 一 切 住 耶 路 撒 冷 、 在 生 命 冊 上 記 名 的 ， 必 稱 為 聖 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8118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6CCE-A903-4567-9A3A-B5C6FF6D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重訂盟約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99D3-D46E-45B4-9C1D-802EF7B6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神的詛咒不是最後的結局，人的軟弱不能減少神對世人賜福的心意</a:t>
            </a: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560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6CCE-A903-4567-9A3A-B5C6FF6D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申 命 記 </a:t>
            </a:r>
            <a:r>
              <a:rPr lang="en-US" alt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30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99D3-D46E-45B4-9C1D-802EF7B6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zh-TW" sz="2000" b="1" i="0" dirty="0">
                <a:solidFill>
                  <a:srgbClr val="000000"/>
                </a:solidFill>
                <a:effectLst/>
                <a:latin typeface="system-ui"/>
              </a:rPr>
              <a:t>1</a:t>
            </a:r>
            <a:r>
              <a:rPr lang="en-US" altLang="zh-TW" b="1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我 所 陳 明 在 你 面 前 的 這 一 切 咒 詛 都 臨 到 你 身 上 ； 你 在 耶 和 華 ─ 你 神 追 趕 你 到 的 萬 國 中 必 心 裡 追 念 祝 福 的 話 ；</a:t>
            </a:r>
          </a:p>
          <a:p>
            <a:pPr marL="0" indent="0" algn="l">
              <a:buNone/>
            </a:pP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你 和 你 的 子 孫 若 盡 心 盡 性 歸 向 耶 和 華 ─ 你 的 神 ， 照 著 我 今 日 一 切 所 吩 咐 的 聽 從 他 的 話 ；</a:t>
            </a:r>
          </a:p>
          <a:p>
            <a:pPr marL="0" indent="0" algn="l">
              <a:buNone/>
            </a:pP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那 時 ， 耶 和 華 ─ 你 的 神 必 憐 恤 你 ， 救 回 你 這 被 擄 的 子 民 ； 耶 和 華 ─ 你 的 神 要 回 轉 過 來 ， 從 分 散 你 到 的 萬 民 中 將 你 招 聚 回 來 。</a:t>
            </a:r>
          </a:p>
        </p:txBody>
      </p:sp>
    </p:spTree>
    <p:extLst>
      <p:ext uri="{BB962C8B-B14F-4D97-AF65-F5344CB8AC3E}">
        <p14:creationId xmlns:p14="http://schemas.microsoft.com/office/powerpoint/2010/main" val="1523134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6CCE-A903-4567-9A3A-B5C6FF6D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重訂盟約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99D3-D46E-45B4-9C1D-802EF7B6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 赦 免 </a:t>
            </a:r>
            <a:endParaRPr lang="en-CA" altLang="zh-TW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人</a:t>
            </a:r>
            <a:r>
              <a:rPr lang="zh-TW" altLang="en-US" sz="3200" dirty="0">
                <a:solidFill>
                  <a:srgbClr val="000000"/>
                </a:solidFill>
                <a:latin typeface="system-ui"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追 念 </a:t>
            </a:r>
            <a:endParaRPr lang="en-CA" altLang="zh-TW" sz="32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自 覺 抱 愧</a:t>
            </a:r>
            <a:endParaRPr lang="en-CA" altLang="zh-TW" sz="32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歸 向 耶 和 華 </a:t>
            </a:r>
          </a:p>
        </p:txBody>
      </p:sp>
    </p:spTree>
    <p:extLst>
      <p:ext uri="{BB962C8B-B14F-4D97-AF65-F5344CB8AC3E}">
        <p14:creationId xmlns:p14="http://schemas.microsoft.com/office/powerpoint/2010/main" val="594678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61807-0942-4E0B-BDB7-3DF06B3DC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2551F-5204-47F6-A2CD-9DD83CB57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在先知書中，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新約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 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是</a:t>
            </a:r>
            <a:endParaRPr lang="en-CA" altLang="zh-TW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860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CA" altLang="zh-TW" sz="3600" dirty="0"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	-     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神、人之間盟約的延續</a:t>
            </a:r>
            <a:endParaRPr lang="en-CA" altLang="zh-TW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860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CA" altLang="zh-TW" sz="3600" dirty="0"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	-     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摩西律法的精義</a:t>
            </a: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36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61807-0942-4E0B-BDB7-3DF06B3DC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2551F-5204-47F6-A2CD-9DD83CB57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新約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在救恩歷史中有重要的角色</a:t>
            </a:r>
            <a:endParaRPr lang="en-CA" altLang="zh-TW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CA" altLang="zh-TW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選擇題</a:t>
            </a:r>
            <a:endParaRPr lang="en-CA" altLang="zh-TW" sz="3600" b="1" u="sng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先知之中，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新约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這個用詞只有</a:t>
            </a:r>
            <a:r>
              <a:rPr lang="en-CA" alt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_______</a:t>
            </a:r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曾經採用</a:t>
            </a:r>
            <a:endParaRPr lang="en-CA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en-C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以賽亞、耶利米、以西結、但以理</a:t>
            </a:r>
            <a:r>
              <a:rPr kumimoji="0" lang="en-C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4211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6CCE-A903-4567-9A3A-B5C6FF6D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重訂盟約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99D3-D46E-45B4-9C1D-802EF7B6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-2286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神主動提出重新與以色列民立約</a:t>
            </a:r>
            <a:endParaRPr lang="en-CA" altLang="zh-TW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CA" sz="3200" dirty="0"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</a:t>
            </a:r>
            <a:r>
              <a:rPr lang="en-CA" sz="3200" dirty="0">
                <a:latin typeface="Calibri" panose="020F050202020403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)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耶 和 華 說 ： 日 子 將 到 ， 我 要 與 以 色 列 家 和 猶 大 家 另 立 新 約 </a:t>
            </a:r>
            <a:br>
              <a:rPr lang="en-CA" alt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102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6CCE-A903-4567-9A3A-B5C6FF6D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重訂盟約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99D3-D46E-45B4-9C1D-802EF7B6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-2286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神安慰百姓，重新與以色列民立約</a:t>
            </a:r>
            <a:endParaRPr lang="en-CA" altLang="zh-TW" dirty="0">
              <a:latin typeface="Times New Roman" panose="02020603050405020304" pitchFamily="18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br>
              <a:rPr lang="en-CA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</a:br>
            <a:r>
              <a:rPr lang="en-CA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(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结</a:t>
            </a:r>
            <a:r>
              <a:rPr kumimoji="0" lang="en-C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37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kumimoji="0" lang="en-C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26) 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並 且 我 要 與 他 們 立 平 安 的 約 ， 作 為 永 約 。 我 也 要 將 他 們 安 置 在 本 地 ， 使 他 們 的 人 數 增 多 ， 又 在 他 們 中 間 設 立 我 的 聖 所 ， 直 到 永 遠 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2986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9536F-68E1-41B9-B04D-74324B3E6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選擇題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3A9DA-66CC-4BAC-A749-83ACFD127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神在耶路撒冷被攻破的壞消息到達先知的</a:t>
            </a:r>
            <a:r>
              <a:rPr lang="en-CA" alt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________ </a:t>
            </a:r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，提出與人重新訂立平安的約，使百姓得到安慰</a:t>
            </a:r>
            <a:endParaRPr lang="en-CA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indent="0">
              <a:buNone/>
            </a:pPr>
            <a:r>
              <a:rPr kumimoji="0" lang="en-C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前一夜、前三天、三天後、七天後</a:t>
            </a:r>
            <a:r>
              <a:rPr kumimoji="0" lang="en-C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069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17487-CFBA-413D-8539-74EE27E93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本課目的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197ED-E4B8-4BB4-A4CA-E545D3AAF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重溫</a:t>
            </a:r>
            <a:r>
              <a:rPr lang="zh-TW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神、人之間</a:t>
            </a: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盟約的重要</a:t>
            </a:r>
            <a:endParaRPr lang="en-CA" altLang="zh-TW" sz="4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CA" altLang="zh-TW" sz="4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知道</a:t>
            </a:r>
            <a:r>
              <a:rPr lang="zh-TW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守約的神</a:t>
            </a: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如何</a:t>
            </a:r>
            <a:endParaRPr lang="en-CA" altLang="zh-TW" sz="4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TW" sz="4400" dirty="0"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		</a:t>
            </a: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幫助</a:t>
            </a:r>
            <a:r>
              <a:rPr lang="zh-TW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子民</a:t>
            </a:r>
            <a:r>
              <a:rPr lang="zh-TW" altLang="en-US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守約</a:t>
            </a:r>
            <a:endParaRPr lang="en-US" sz="4400" dirty="0">
              <a:solidFill>
                <a:srgbClr val="FF0000"/>
              </a:solidFill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687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6CCE-A903-4567-9A3A-B5C6FF6D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重訂盟約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99D3-D46E-45B4-9C1D-802EF7B6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神啟示立約的時機，使人得平安</a:t>
            </a:r>
            <a:endParaRPr lang="en-CA" altLang="zh-TW" sz="2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dirty="0"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algn="l"/>
            <a:r>
              <a:rPr lang="en-C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結</a:t>
            </a:r>
            <a:r>
              <a:rPr lang="en-C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33</a:t>
            </a:r>
            <a:r>
              <a:rPr lang="zh-TW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21-22)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我 們 被 擄 之 後 十 二 年 十 月 初 五 日 ， 有 人 從 耶 路 撒 冷 逃 到 我 這 裡 ， 說 ： 城 已 攻 破 。逃 來 的 人 未 到 前 一 日 的 晚 上 ， 耶 和 華 的 靈 （ 原 文 是 手 ） 降 在 我 身 上 ， 開 我 的 口 。 到 第 二 日 早 晨 ， 那 人 來 到 我 這 裡 ， 我 口 就 開 了 ， 不 再 緘 默 。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76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6CCE-A903-4567-9A3A-B5C6FF6D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重訂盟約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99D3-D46E-45B4-9C1D-802EF7B6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結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36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24)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 我 必 從 各 國 收 取 你 們 ， 從 列 邦 聚 集 你 們 ， 引 導 你 們 歸 回 本 地 。 </a:t>
            </a:r>
            <a:endParaRPr lang="en-CA" altLang="zh-TW" sz="32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en-C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結</a:t>
            </a:r>
            <a:r>
              <a:rPr kumimoji="0" lang="en-C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36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28) 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你 們 必 住 在 我 所 賜 給 你 們 列 祖 之 地 。 你 們 要 作 我 的 子 民 ， 我 要 作 你 們 的 神 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049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6CCE-A903-4567-9A3A-B5C6FF6D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重訂盟約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99D3-D46E-45B4-9C1D-802EF7B6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神表明要重建盟約關係，使人得到平安的心意</a:t>
            </a:r>
            <a:endParaRPr lang="en-CA" altLang="zh-TW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3200" dirty="0"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結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37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27)</a:t>
            </a:r>
            <a:r>
              <a:rPr lang="zh-TW" alt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我 的 居 所 必 在 他 們 中 間 ； 我 要 作 他 們 的 神 ， 他 們 要 作 我 的 子 民 。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926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6CCE-A903-4567-9A3A-B5C6FF6D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重訂盟約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99D3-D46E-45B4-9C1D-802EF7B6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新約要寫在心上，暗示以色列家將會經歷一個重大的屬靈轉變</a:t>
            </a:r>
            <a:endParaRPr lang="en-CA" altLang="zh-TW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3200" dirty="0"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33)</a:t>
            </a:r>
            <a:r>
              <a:rPr lang="zh-TW" alt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耶 和 華 說 ： 那 些 日 子 以 後 ， 我 與 以 色 列 家 所 立 的 約 乃 是 這 樣 ： 我 要 將 我 的 律 法 放 在 他 們 裡 面 ， 寫 在 他 們 心 上 。 我 要 作 他 們 的 神 ， 他 們 要 作 我 的 子 民 。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54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6CCE-A903-4567-9A3A-B5C6FF6D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重訂盟約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99D3-D46E-45B4-9C1D-802EF7B6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重訂盟约，是鼓勵猶大回轉，不要拒絕神的恩典</a:t>
            </a:r>
            <a:endParaRPr lang="en-CA" altLang="zh-TW" sz="2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CA" dirty="0"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賽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55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6-7)</a:t>
            </a:r>
            <a:r>
              <a:rPr lang="zh-TW" alt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當 趁 耶 和 華 可 尋 找 的 時 候 尋 找 他 ， 相 近 的 時 候 求 告 他 。惡 人 當 離 棄 自 己 的 道 路 ； 不 義 的 人 當 除 掉 自 己 的 意 念 。 歸 向 耶 和 華 ， 耶 和 華 就 必 憐 恤 他 ； 當 歸 向 我 們 的 神 ， 因 為 神 必 廣 行 赦 免 。</a:t>
            </a: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9980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6CCE-A903-4567-9A3A-B5C6FF6D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重訂盟約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99D3-D46E-45B4-9C1D-802EF7B6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新約是與以色列家的歷史息息相關，使人在最黑暗的時刻重燃希望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哀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21)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04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6CCE-A903-4567-9A3A-B5C6FF6D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重訂盟約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99D3-D46E-45B4-9C1D-802EF7B6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神的拯救是以耶和華與亞伯拉罕所立的約為基礎</a:t>
            </a:r>
            <a:endParaRPr lang="en-CA" altLang="zh-TW" sz="2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dirty="0"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33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25-26)</a:t>
            </a:r>
            <a:r>
              <a:rPr lang="zh-TW" alt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耶 和 華 如 此 說 ： 若 是 我 立 白 日 黑 夜 的 約 不 能 存 住 ， 若 是 我 未 曾 安 排 天 地 的 定 例 ，我 就 棄 絕 雅 各 的 後 裔 和 我 僕 人 大 衛 的 後 裔 ， 不 使 大 衛 的 後 裔 治 理 亞 伯 拉 罕 、 以 撒 、 雅 各 的 後 裔 ； 因 為 我 必 使 他 們 被 擄 的 人 歸 回 ， 也 必 憐 憫 他 們 。</a:t>
            </a: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547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6CCE-A903-4567-9A3A-B5C6FF6D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重訂盟約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99D3-D46E-45B4-9C1D-802EF7B6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賽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54</a:t>
            </a:r>
            <a:r>
              <a:rPr 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10) </a:t>
            </a:r>
            <a:r>
              <a:rPr lang="zh-TW" alt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大 山 可 以 挪 開 ， 小 山 可 以 遷 移 ； 但 我 的 慈 愛 必 不 離 開 你 ； 我 平 安 的 約 也 不 遷 移 。 這 是 憐 恤 你 的 耶 和 華 說 的 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62763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6CCE-A903-4567-9A3A-B5C6FF6D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重訂盟約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99D3-D46E-45B4-9C1D-802EF7B6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透過大衛傳承下去的永約</a:t>
            </a:r>
            <a:endParaRPr lang="en-CA" altLang="zh-TW" sz="32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賽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55</a:t>
            </a:r>
            <a:r>
              <a:rPr 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 你 們 當 就 近 我 來 ； 側 耳 而 聽 ， 就 必 得 活 。 我 必 與 你 們 立 永 約 ， 就 是 應 許 大 衛 那 可 靠 的 恩 典 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23730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C66F7-B1D8-49FF-BB30-DC26191E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選擇題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06F8F-9B49-4CB7-A810-6C5CD614D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按新約應許，人會得到</a:t>
            </a:r>
            <a:r>
              <a:rPr lang="en-CA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________ 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的引導，能夠真正認識神的旨意</a:t>
            </a:r>
            <a:endParaRPr lang="en-CA" altLang="zh-TW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en-C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天使、祭司、聖靈、文士</a:t>
            </a:r>
            <a:r>
              <a:rPr kumimoji="0" lang="en-C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9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C2966-D31A-4056-9F4B-73EB11418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207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6066C-B63C-4D27-A2C9-54FE0749A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85876"/>
            <a:ext cx="7886700" cy="4891088"/>
          </a:xfrm>
        </p:spPr>
        <p:txBody>
          <a:bodyPr>
            <a:normAutofit/>
          </a:bodyPr>
          <a:lstStyle/>
          <a:p>
            <a:r>
              <a:rPr lang="zh-TW" altLang="en-US" sz="4400" dirty="0"/>
              <a:t>盟約是什麼</a:t>
            </a:r>
            <a:r>
              <a:rPr lang="en-CA" altLang="zh-TW" sz="4400" dirty="0"/>
              <a:t>? </a:t>
            </a:r>
          </a:p>
          <a:p>
            <a:r>
              <a:rPr lang="zh-TW" altLang="en-US" sz="4400" dirty="0"/>
              <a:t>考慮因素</a:t>
            </a:r>
            <a:r>
              <a:rPr lang="en-CA" altLang="zh-TW" sz="4400" dirty="0"/>
              <a:t>:</a:t>
            </a:r>
          </a:p>
          <a:p>
            <a:pPr marL="0" indent="0">
              <a:buNone/>
            </a:pPr>
            <a:r>
              <a:rPr lang="en-CA" altLang="zh-TW" sz="4400" dirty="0"/>
              <a:t>	-	</a:t>
            </a:r>
            <a:r>
              <a:rPr lang="zh-TW" altLang="en-US" sz="3600" dirty="0"/>
              <a:t>地位</a:t>
            </a:r>
            <a:endParaRPr lang="en-CA" altLang="zh-TW" sz="3600" dirty="0"/>
          </a:p>
          <a:p>
            <a:pPr marL="0" indent="0">
              <a:buNone/>
            </a:pPr>
            <a:r>
              <a:rPr lang="en-CA" altLang="zh-TW" sz="3600" dirty="0"/>
              <a:t>	-	</a:t>
            </a:r>
            <a:r>
              <a:rPr lang="zh-TW" altLang="en-US" sz="3600" dirty="0"/>
              <a:t>身份</a:t>
            </a:r>
            <a:endParaRPr lang="en-CA" altLang="zh-TW" sz="3600" dirty="0"/>
          </a:p>
          <a:p>
            <a:pPr marL="0" indent="0">
              <a:buNone/>
            </a:pPr>
            <a:r>
              <a:rPr lang="en-CA" altLang="zh-TW" sz="3600" dirty="0"/>
              <a:t>	-	</a:t>
            </a:r>
            <a:r>
              <a:rPr lang="zh-TW" altLang="en-US" sz="3600" dirty="0"/>
              <a:t>報酬</a:t>
            </a:r>
            <a:endParaRPr lang="en-CA" altLang="zh-TW" sz="3600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altLang="zh-TW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	-	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代價</a:t>
            </a:r>
            <a:endParaRPr lang="en-CA" altLang="zh-TW" sz="3600" dirty="0"/>
          </a:p>
          <a:p>
            <a:pPr marL="0" indent="0">
              <a:buNone/>
            </a:pPr>
            <a:r>
              <a:rPr lang="en-CA" altLang="zh-TW" sz="3600" dirty="0"/>
              <a:t>	-	</a:t>
            </a:r>
            <a:r>
              <a:rPr lang="zh-TW" altLang="en-US" sz="3600" dirty="0"/>
              <a:t>守約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03122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C4787-995D-48D7-8542-6B3710D9F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舊約更新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BA801-50E1-4CFA-BBDF-BED1B17EC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新、舊盟約都是本乎神向亞伯拉罕子孫的恩典，由神主動訂立</a:t>
            </a:r>
            <a:r>
              <a:rPr lang="en-CA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；</a:t>
            </a:r>
            <a:r>
              <a:rPr lang="zh-TW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出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19:4-5)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3970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C4787-995D-48D7-8542-6B3710D9F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新約與舊約不同的地方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BA801-50E1-4CFA-BBDF-BED1B17EC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新約不再是寫在石版上，而是寫在心版上</a:t>
            </a:r>
            <a:endParaRPr lang="en-CA" altLang="zh-TW" sz="32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marR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TW" sz="3200" dirty="0"/>
              <a:t>- </a:t>
            </a:r>
            <a:r>
              <a:rPr lang="zh-TW" altLang="en-US" sz="3200" dirty="0"/>
              <a:t>信息要分別在各人心中產生影響力</a:t>
            </a:r>
            <a:endParaRPr lang="en-CA" altLang="zh-TW" sz="3200" dirty="0"/>
          </a:p>
          <a:p>
            <a:pPr marL="914400" marR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TW" sz="3200" dirty="0"/>
              <a:t>- </a:t>
            </a:r>
            <a:r>
              <a:rPr lang="zh-TW" altLang="en-US" sz="3200" dirty="0"/>
              <a:t>神會除去人剛硬的石心，賜下合一、順服、柔軟的肉心 </a:t>
            </a:r>
            <a:r>
              <a:rPr lang="en-CA" altLang="zh-TW" sz="3200" dirty="0">
                <a:latin typeface="+mn-ea"/>
              </a:rPr>
              <a:t>(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PMingLiU" panose="02020500000000000000" pitchFamily="18" charset="-120"/>
              </a:rPr>
              <a:t>結</a:t>
            </a:r>
            <a:r>
              <a:rPr kumimoji="0" lang="en-CA" altLang="zh-T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PMingLiU" panose="02020500000000000000" pitchFamily="18" charset="-120"/>
              </a:rPr>
              <a:t>11:19-20)</a:t>
            </a:r>
            <a:endParaRPr lang="zh-TW" altLang="en-US" sz="3200" dirty="0">
              <a:latin typeface="+mn-ea"/>
            </a:endParaRPr>
          </a:p>
          <a:p>
            <a:pPr marL="914400" indent="-457200">
              <a:buNone/>
            </a:pPr>
            <a:r>
              <a:rPr lang="en-CA" altLang="zh-TW" sz="3200" dirty="0"/>
              <a:t>- </a:t>
            </a:r>
            <a:r>
              <a:rPr lang="zh-TW" altLang="en-US" sz="3200" dirty="0"/>
              <a:t>神的靈要住在人心中，使人有能力來完成神的要求 </a:t>
            </a:r>
            <a:r>
              <a:rPr kumimoji="0" lang="en-CA" altLang="zh-T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(</a:t>
            </a:r>
            <a:r>
              <a:rPr kumimoji="0" lang="zh-TW" altLang="en-US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PMingLiU" panose="02020500000000000000" pitchFamily="18" charset="-120"/>
              </a:rPr>
              <a:t>結</a:t>
            </a:r>
            <a:r>
              <a:rPr lang="en-US" altLang="zh-TW" sz="3200" dirty="0">
                <a:latin typeface="+mn-ea"/>
              </a:rPr>
              <a:t>36</a:t>
            </a:r>
            <a:r>
              <a:rPr lang="zh-TW" altLang="en-US" sz="3200" dirty="0">
                <a:latin typeface="+mn-ea"/>
              </a:rPr>
              <a:t>：</a:t>
            </a:r>
            <a:r>
              <a:rPr lang="en-US" altLang="zh-TW" sz="3200" dirty="0">
                <a:latin typeface="+mn-ea"/>
              </a:rPr>
              <a:t>26-27)</a:t>
            </a:r>
            <a:endParaRPr lang="zh-TW" altLang="en-US" sz="3200" dirty="0">
              <a:latin typeface="+mn-ea"/>
            </a:endParaRPr>
          </a:p>
          <a:p>
            <a:pPr marL="914400" marR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C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251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C4787-995D-48D7-8542-6B3710D9F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新約與舊約不同的地方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BA801-50E1-4CFA-BBDF-BED1B17EC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marR="0" indent="-33972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神的旨意有更清晰的啟示，使人真正認識神</a:t>
            </a:r>
            <a:r>
              <a:rPr lang="en-CA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34a) </a:t>
            </a:r>
          </a:p>
          <a:p>
            <a:pPr marL="1147763" marR="0" indent="-2936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TW" sz="3200" dirty="0">
                <a:latin typeface="+mn-ea"/>
              </a:rPr>
              <a:t>- </a:t>
            </a:r>
            <a:r>
              <a:rPr lang="zh-TW" altLang="en-US" sz="3200" dirty="0">
                <a:latin typeface="+mn-ea"/>
              </a:rPr>
              <a:t>以往由摩西律法為基礎，透過家庭、社群傳統作教導</a:t>
            </a:r>
          </a:p>
          <a:p>
            <a:pPr marL="1147763" indent="-344488">
              <a:buNone/>
            </a:pPr>
            <a:r>
              <a:rPr lang="en-CA" altLang="zh-TW" sz="3200" dirty="0">
                <a:latin typeface="+mn-ea"/>
              </a:rPr>
              <a:t>- </a:t>
            </a:r>
            <a:r>
              <a:rPr lang="zh-TW" altLang="en-US" sz="3200" dirty="0">
                <a:latin typeface="+mn-ea"/>
              </a:rPr>
              <a:t>改為聖靈的引導人人都認識神 </a:t>
            </a:r>
            <a:r>
              <a:rPr lang="en-CA" altLang="zh-TW" sz="3200" dirty="0">
                <a:latin typeface="+mn-ea"/>
              </a:rPr>
              <a:t>(</a:t>
            </a:r>
            <a:r>
              <a:rPr lang="zh-TW" altLang="en-US" sz="3200" dirty="0">
                <a:latin typeface="+mn-ea"/>
              </a:rPr>
              <a:t>賽</a:t>
            </a:r>
            <a:r>
              <a:rPr lang="en-US" altLang="zh-TW" sz="3200" dirty="0">
                <a:latin typeface="+mn-ea"/>
              </a:rPr>
              <a:t>54</a:t>
            </a:r>
            <a:r>
              <a:rPr lang="zh-TW" altLang="en-US" sz="3200" dirty="0">
                <a:latin typeface="+mn-ea"/>
              </a:rPr>
              <a:t>：：</a:t>
            </a:r>
            <a:r>
              <a:rPr lang="en-US" altLang="zh-TW" sz="3200" dirty="0">
                <a:latin typeface="+mn-ea"/>
              </a:rPr>
              <a:t>13)</a:t>
            </a:r>
            <a:endParaRPr lang="zh-TW" altLang="en-US" sz="3200" dirty="0">
              <a:latin typeface="+mn-ea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0778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C4787-995D-48D7-8542-6B3710D9F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新約與舊約不同的地方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BA801-50E1-4CFA-BBDF-BED1B17EC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神處理罪的方式改變，要赦免人的罪孽，不再記念人的過犯</a:t>
            </a:r>
            <a:r>
              <a:rPr lang="en-CA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31</a:t>
            </a: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34b</a:t>
            </a:r>
            <a:r>
              <a:rPr lang="en-C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C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indent="-284163">
              <a:buNone/>
            </a:pPr>
            <a:r>
              <a:rPr lang="en-CA" altLang="zh-TW" dirty="0"/>
              <a:t>- </a:t>
            </a:r>
            <a:r>
              <a:rPr lang="zh-TW" altLang="en-US" dirty="0"/>
              <a:t>神主動抹去人的過犯，不在記念 </a:t>
            </a:r>
            <a:r>
              <a:rPr lang="en-CA" altLang="zh-TW" dirty="0"/>
              <a:t>(</a:t>
            </a:r>
            <a:r>
              <a:rPr lang="zh-TW" altLang="en-US" dirty="0"/>
              <a:t>賽</a:t>
            </a:r>
            <a:r>
              <a:rPr lang="en-US" altLang="zh-TW" dirty="0"/>
              <a:t>43</a:t>
            </a:r>
            <a:r>
              <a:rPr lang="zh-TW" altLang="en-US" dirty="0"/>
              <a:t>：</a:t>
            </a:r>
            <a:r>
              <a:rPr lang="en-US" altLang="zh-TW" dirty="0"/>
              <a:t>25, 44</a:t>
            </a:r>
            <a:r>
              <a:rPr lang="zh-TW" altLang="en-US" dirty="0"/>
              <a:t>：</a:t>
            </a:r>
            <a:r>
              <a:rPr lang="en-US" altLang="zh-TW" dirty="0"/>
              <a:t>22)</a:t>
            </a:r>
            <a:endParaRPr lang="zh-TW" altLang="en-US" dirty="0"/>
          </a:p>
          <a:p>
            <a:pPr marL="630238" indent="-284163">
              <a:buNone/>
            </a:pPr>
            <a:r>
              <a:rPr lang="en-CA" altLang="zh-TW" dirty="0"/>
              <a:t>- </a:t>
            </a:r>
            <a:r>
              <a:rPr lang="zh-TW" altLang="en-US" dirty="0"/>
              <a:t>神淡化贖罪日，稱為主的日子 </a:t>
            </a:r>
            <a:r>
              <a:rPr lang="en-CA" altLang="zh-TW" dirty="0"/>
              <a:t>(</a:t>
            </a:r>
            <a:r>
              <a:rPr lang="zh-TW" altLang="en-US" dirty="0"/>
              <a:t>結</a:t>
            </a:r>
            <a:r>
              <a:rPr lang="en-US" altLang="zh-TW" dirty="0"/>
              <a:t>40</a:t>
            </a:r>
            <a:r>
              <a:rPr lang="zh-TW" altLang="en-US" dirty="0"/>
              <a:t>：</a:t>
            </a:r>
            <a:r>
              <a:rPr lang="en-US" altLang="zh-TW" dirty="0"/>
              <a:t>1, 45</a:t>
            </a:r>
            <a:r>
              <a:rPr lang="zh-TW" altLang="en-US" dirty="0"/>
              <a:t>：</a:t>
            </a:r>
            <a:r>
              <a:rPr lang="en-US" altLang="zh-TW" dirty="0"/>
              <a:t>17</a:t>
            </a:r>
            <a:r>
              <a:rPr lang="zh-TW" altLang="en-US" dirty="0"/>
              <a:t>、</a:t>
            </a:r>
            <a:r>
              <a:rPr lang="en-US" altLang="zh-TW" dirty="0"/>
              <a:t>25)</a:t>
            </a:r>
            <a:endParaRPr lang="zh-TW" altLang="en-US" dirty="0"/>
          </a:p>
          <a:p>
            <a:pPr marL="630238" indent="-284163">
              <a:buNone/>
            </a:pPr>
            <a:r>
              <a:rPr lang="en-CA" altLang="zh-TW" dirty="0"/>
              <a:t>- </a:t>
            </a:r>
            <a:r>
              <a:rPr lang="zh-TW" altLang="en-US" dirty="0"/>
              <a:t>不再需要約櫃見證以色列家行事違背神，故不會重造 </a:t>
            </a:r>
            <a:r>
              <a:rPr lang="en-CA" altLang="zh-TW" dirty="0"/>
              <a:t>(</a:t>
            </a:r>
            <a:r>
              <a:rPr lang="zh-TW" altLang="en-US" dirty="0"/>
              <a:t>耶</a:t>
            </a:r>
            <a:r>
              <a:rPr lang="en-US" altLang="zh-TW" dirty="0"/>
              <a:t>3</a:t>
            </a:r>
            <a:r>
              <a:rPr lang="zh-TW" altLang="en-US" dirty="0"/>
              <a:t>：</a:t>
            </a:r>
            <a:r>
              <a:rPr lang="en-US" altLang="zh-TW" dirty="0"/>
              <a:t>16)</a:t>
            </a:r>
            <a:endParaRPr lang="zh-TW" altLang="en-US" dirty="0"/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2586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3BFFF-52D9-4435-9141-4AE9B755F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新約內容</a:t>
            </a:r>
            <a:r>
              <a:rPr lang="en-CA" alt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- </a:t>
            </a:r>
            <a:r>
              <a:rPr lang="zh-TW" altLang="en-US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復國的應許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F8DE5-6736-465F-BC5C-7AF2A3DC8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亡國是沒有辦法避免的事實，但神要使被擄的人歸回</a:t>
            </a: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indent="0" algn="l">
              <a:buNone/>
            </a:pPr>
            <a:endParaRPr lang="en-CA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indent="0" algn="l">
              <a:buNone/>
            </a:pPr>
            <a:r>
              <a:rPr lang="en-CA" altLang="zh-TW" sz="3200" b="0" i="0" dirty="0">
                <a:solidFill>
                  <a:srgbClr val="000000"/>
                </a:solidFill>
                <a:effectLst/>
                <a:latin typeface="system-ui"/>
              </a:rPr>
              <a:t>(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耶 利 米 書 </a:t>
            </a:r>
            <a:r>
              <a:rPr lang="en-US" altLang="zh-TW" sz="3200" b="0" i="0" dirty="0">
                <a:solidFill>
                  <a:srgbClr val="000000"/>
                </a:solidFill>
                <a:effectLst/>
                <a:latin typeface="system-ui"/>
              </a:rPr>
              <a:t>33:7-8) </a:t>
            </a:r>
            <a:r>
              <a:rPr lang="en-US" altLang="zh-TW" sz="32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我 也 要 使 猶 大 被 擄 的 和 以 色 列 被 擄 的 歸 回 ， 並 建 立 他 們 和 起 初 一 樣 。我 要 除 淨 他 們 的 一 切 罪 ， 就 是 向 我 所 犯 的 罪 ； 又 要 赦 免 他 們 的 一 切 罪 ， 就 是 干 犯 我 、 違 背 我 的 罪 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882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3BFFF-52D9-4435-9141-4AE9B755F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新約內容</a:t>
            </a:r>
            <a:r>
              <a:rPr lang="en-CA" alt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- </a:t>
            </a:r>
            <a:r>
              <a:rPr lang="zh-TW" altLang="en-US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復國的應許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F8DE5-6736-465F-BC5C-7AF2A3DC8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zh-TW" sz="3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耶路撒冷要重新經歷豐富安舒的生活，不再荒涼</a:t>
            </a:r>
            <a:endParaRPr lang="en-CA" altLang="zh-TW" sz="3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TW" sz="3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33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13-14)</a:t>
            </a:r>
            <a:r>
              <a:rPr lang="en-US" altLang="zh-TW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zh-TW" alt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在 山 地 的 城 邑 、 高 原 的 城 邑 、 南 地 的 城 邑 、 便 雅 憫 地 、 耶 路 撒 冷 四 圍 的 各 處 ， 和 猶 大 的 城 邑 必 再 有 羊 群 從 數 點 的 人 手 下 經 過 。 這 是 耶 和 華 說 的 。耶 和 華 說 ： 日 子 將 到 ， 我 應 許 以 色 列 家 和 猶 大 家 的 恩 言 必 然 成 就 。</a:t>
            </a: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6205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3BFFF-52D9-4435-9141-4AE9B755F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新約內容</a:t>
            </a:r>
            <a:r>
              <a:rPr lang="en-CA" alt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- </a:t>
            </a:r>
            <a:r>
              <a:rPr lang="zh-TW" altLang="en-US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復國的應許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F8DE5-6736-465F-BC5C-7AF2A3DC8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耶路撒冷因神的真理和公正管治，作穩固世界的核心</a:t>
            </a:r>
            <a:endParaRPr lang="en-CA" altLang="zh-TW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3600" dirty="0"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賽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3) </a:t>
            </a:r>
            <a:r>
              <a:rPr lang="zh-TW" alt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必 有 許 多 國 的 民 前 往 ， 說 ： 來 吧 ， 我 們 登 耶 和 華 的 山 ， 奔 雅 各 神 的 殿 。 主 必 將 他 的 道 教 訓 我 們 ； 我 們 也 要 行 他 的 路 。 因 為 訓 誨 必 出 於 錫 安 ； 耶 和 華 的 言 語 必 出 於 耶 路 撒 冷 。</a:t>
            </a: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4081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3BFFF-52D9-4435-9141-4AE9B755F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新約內容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F8DE5-6736-465F-BC5C-7AF2A3DC8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神、人關係更新</a:t>
            </a:r>
            <a:endParaRPr lang="en-CA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endParaRPr lang="en-CA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神的子民要被醫治，蒙赦免，而且重新得到喜樂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33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、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11)</a:t>
            </a: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3586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3BFFF-52D9-4435-9141-4AE9B755F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新約內容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F8DE5-6736-465F-BC5C-7AF2A3DC8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神、人關係更新</a:t>
            </a:r>
            <a:endParaRPr lang="en-CA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事奉神的利未人增多，表示敬拜神的人數也大大增加</a:t>
            </a:r>
            <a:endParaRPr lang="en-CA" altLang="zh-TW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33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22)</a:t>
            </a:r>
            <a:r>
              <a:rPr lang="zh-TW" alt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天 上 的 萬 象 不 能 數 算 ， 海 邊 的 塵 沙 也 不 能 斗 量 ； 我 必 照 樣 使 我 僕 人 大 衛 的 後 裔 和 事 奉 我 的 利 未 人 多 起 來 。</a:t>
            </a: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541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3BFFF-52D9-4435-9141-4AE9B755F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新約內容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F8DE5-6736-465F-BC5C-7AF2A3DC8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神子民的使命更新</a:t>
            </a:r>
            <a:endParaRPr lang="en-CA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endParaRPr lang="en-CA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子民的敬拜和讚頌，要使萬國的人都敬畏耶和華</a:t>
            </a:r>
            <a:endParaRPr lang="en-CA" altLang="zh-TW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TW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33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9)</a:t>
            </a:r>
            <a:r>
              <a:rPr lang="zh-TW" alt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這 城 要 在 地 上 萬 國 人 面 前 使 我 得 頌 讚 ， 得 榮 耀 ， 名 為 可 喜 可 樂 之 城 。 萬 國 人 因 聽 見 我 向 這 城 所 賜 的 福 樂 、 所 施 的 恩 惠 平 安 ， 就 懼 怕 戰 兢 。</a:t>
            </a: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98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37D7B-AFBE-409D-B312-F645A4DB6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神、人之間的盟約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1ECCE-F90A-4982-A59C-8F586D9A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0325" algn="l"/>
              </a:tabLst>
            </a:pPr>
            <a:r>
              <a:rPr lang="en-CA" altLang="zh-TW" sz="3600" dirty="0">
                <a:latin typeface="+mn-ea"/>
                <a:cs typeface="PMingLiU" panose="02020500000000000000" pitchFamily="18" charset="-120"/>
              </a:rPr>
              <a:t>(</a:t>
            </a:r>
            <a:r>
              <a:rPr lang="zh-TW" altLang="en-US" sz="3600" dirty="0">
                <a:effectLst/>
                <a:latin typeface="+mn-ea"/>
                <a:cs typeface="PMingLiU" panose="02020500000000000000" pitchFamily="18" charset="-120"/>
              </a:rPr>
              <a:t>創 世 記 </a:t>
            </a:r>
            <a:r>
              <a:rPr lang="en-US" altLang="zh-TW" sz="3600" dirty="0">
                <a:effectLst/>
                <a:latin typeface="+mn-ea"/>
                <a:cs typeface="PMingLiU" panose="02020500000000000000" pitchFamily="18" charset="-120"/>
              </a:rPr>
              <a:t>12 : 1 - 4)</a:t>
            </a:r>
            <a:endParaRPr lang="en-CA" altLang="zh-TW" sz="3600" dirty="0">
              <a:effectLst/>
              <a:latin typeface="+mn-ea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0325" algn="l"/>
              </a:tabLst>
            </a:pPr>
            <a:r>
              <a:rPr lang="en-CA" altLang="zh-TW" sz="3600" dirty="0">
                <a:effectLst/>
                <a:latin typeface="+mn-ea"/>
                <a:cs typeface="PMingLiU" panose="02020500000000000000" pitchFamily="18" charset="-120"/>
              </a:rPr>
              <a:t>1 </a:t>
            </a:r>
            <a:r>
              <a:rPr lang="zh-TW" altLang="en-US" sz="3600" dirty="0">
                <a:effectLst/>
                <a:latin typeface="+mn-ea"/>
                <a:cs typeface="PMingLiU" panose="02020500000000000000" pitchFamily="18" charset="-120"/>
              </a:rPr>
              <a:t>耶 和 華 對 亞 伯 蘭 說 ： 你 </a:t>
            </a:r>
            <a:r>
              <a:rPr lang="zh-TW" altLang="en-US" sz="3600" dirty="0">
                <a:solidFill>
                  <a:srgbClr val="FF0000"/>
                </a:solidFill>
                <a:effectLst/>
                <a:latin typeface="+mn-ea"/>
                <a:cs typeface="PMingLiU" panose="02020500000000000000" pitchFamily="18" charset="-120"/>
              </a:rPr>
              <a:t>要 離 開 </a:t>
            </a:r>
            <a:r>
              <a:rPr lang="zh-TW" altLang="en-US" sz="3600" dirty="0">
                <a:effectLst/>
                <a:latin typeface="+mn-ea"/>
                <a:cs typeface="PMingLiU" panose="02020500000000000000" pitchFamily="18" charset="-120"/>
              </a:rPr>
              <a:t>本 地 、 本 族 、 父 家 ， 往 我 所 要 指 示 你 的 地 去 。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0325" algn="l"/>
              </a:tabLst>
            </a:pPr>
            <a:endParaRPr lang="zh-TW" altLang="en-US" sz="3600" dirty="0">
              <a:effectLst/>
              <a:latin typeface="+mn-ea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0325" algn="l"/>
              </a:tabLst>
            </a:pPr>
            <a:r>
              <a:rPr lang="en-US" altLang="zh-TW" sz="3600" dirty="0">
                <a:effectLst/>
                <a:latin typeface="+mn-ea"/>
                <a:cs typeface="PMingLiU" panose="02020500000000000000" pitchFamily="18" charset="-120"/>
              </a:rPr>
              <a:t>2 </a:t>
            </a:r>
            <a:r>
              <a:rPr lang="zh-TW" altLang="en-US" sz="3600" dirty="0">
                <a:effectLst/>
                <a:latin typeface="+mn-ea"/>
                <a:cs typeface="PMingLiU" panose="02020500000000000000" pitchFamily="18" charset="-120"/>
              </a:rPr>
              <a:t>我 必 叫 你 成 為 大 國 。 我 必 賜 福 給 你 ， 叫 你 的 名 為 大 ； 你 也 要 叫 別 人 得 福 。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0325" algn="l"/>
              </a:tabLst>
            </a:pPr>
            <a:endParaRPr lang="zh-TW" altLang="en-US" sz="3600" dirty="0">
              <a:effectLst/>
              <a:latin typeface="+mn-ea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0325" algn="l"/>
              </a:tabLst>
            </a:pPr>
            <a:r>
              <a:rPr lang="en-US" altLang="zh-TW" sz="3600" dirty="0">
                <a:effectLst/>
                <a:latin typeface="+mn-ea"/>
                <a:cs typeface="PMingLiU" panose="02020500000000000000" pitchFamily="18" charset="-120"/>
              </a:rPr>
              <a:t>3 </a:t>
            </a:r>
            <a:r>
              <a:rPr lang="zh-TW" altLang="en-US" sz="3600" dirty="0">
                <a:effectLst/>
                <a:latin typeface="+mn-ea"/>
                <a:cs typeface="PMingLiU" panose="02020500000000000000" pitchFamily="18" charset="-120"/>
              </a:rPr>
              <a:t>為 你 祝 福 的 ， 我 必 賜 福 與 他 ； 那 咒 詛 你 的 ， 我 必 咒 詛 他 。 地 上 的 萬 族 都 要 因 你 得 福 。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0325" algn="l"/>
              </a:tabLst>
            </a:pPr>
            <a:endParaRPr lang="zh-TW" altLang="en-US" sz="3600" dirty="0">
              <a:effectLst/>
              <a:latin typeface="+mn-ea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0325" algn="l"/>
              </a:tabLst>
            </a:pPr>
            <a:r>
              <a:rPr lang="en-US" altLang="zh-TW" sz="3600" dirty="0">
                <a:effectLst/>
                <a:latin typeface="+mn-ea"/>
                <a:cs typeface="PMingLiU" panose="02020500000000000000" pitchFamily="18" charset="-120"/>
              </a:rPr>
              <a:t>4 </a:t>
            </a:r>
            <a:r>
              <a:rPr lang="zh-TW" altLang="en-US" sz="3600" dirty="0">
                <a:effectLst/>
                <a:latin typeface="+mn-ea"/>
                <a:cs typeface="PMingLiU" panose="02020500000000000000" pitchFamily="18" charset="-120"/>
              </a:rPr>
              <a:t>亞 伯 蘭 就 </a:t>
            </a:r>
            <a:r>
              <a:rPr lang="zh-TW" altLang="en-US" sz="3600" dirty="0">
                <a:solidFill>
                  <a:srgbClr val="FF0000"/>
                </a:solidFill>
                <a:effectLst/>
                <a:latin typeface="+mn-ea"/>
                <a:cs typeface="PMingLiU" panose="02020500000000000000" pitchFamily="18" charset="-120"/>
              </a:rPr>
              <a:t>照 著 耶 和 華 的 吩 咐 去 了 </a:t>
            </a:r>
            <a:r>
              <a:rPr lang="zh-TW" altLang="en-US" sz="3600" dirty="0">
                <a:effectLst/>
                <a:latin typeface="+mn-ea"/>
                <a:cs typeface="PMingLiU" panose="02020500000000000000" pitchFamily="18" charset="-120"/>
              </a:rPr>
              <a:t>； 羅 得 也 和 他 同 去 。 亞 伯 蘭 出 哈 蘭 的 時 候 年 七 十 五 歲 。</a:t>
            </a:r>
            <a:endParaRPr lang="en-CA" altLang="zh-TW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461963" marR="0" indent="-46196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422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3BFFF-52D9-4435-9141-4AE9B755F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新約內容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F8DE5-6736-465F-BC5C-7AF2A3DC8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神子民的使命更新</a:t>
            </a:r>
            <a:endParaRPr lang="en-CA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每一個轉離過犯的人都要領受使命，多方傳講神的話</a:t>
            </a:r>
            <a:endParaRPr lang="en-CA" altLang="zh-TW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CA" altLang="zh-TW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賽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59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21)</a:t>
            </a:r>
            <a:r>
              <a:rPr lang="en-US" altLang="zh-TW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zh-TW" alt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耶 和 華 說 ： 至 於 我 與 他 們 所 立 的 約 乃 是 這 樣 ： 我 加 給 你 的 靈 ， 傳 給 你 的 話 ， 必 不 離 你 的 口 ， 也 不 離 你 後 裔 與 你 後 裔 之 後 裔 的 口 ， 從 今 直 到 永 遠 ； 這 是 耶 和 華 說 的 。</a:t>
            </a: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9143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3BFFF-52D9-4435-9141-4AE9B755F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新約內容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F8DE5-6736-465F-BC5C-7AF2A3DC8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耶和華神肯定守約的決心，以色列家必要歸回</a:t>
            </a:r>
            <a:endParaRPr lang="en-CA" altLang="zh-TW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33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25-26)</a:t>
            </a:r>
            <a:r>
              <a:rPr lang="zh-TW" alt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耶 和 華 如 此 說 ： 若 是 我 立 白 日 黑 夜 的 約 不 能 存 住 ， 若 是 我 未 曾 安 排 天 地 的 定 例 ，我 就 棄 絕 雅 各 的 後 裔 和 我 僕 人 大 衛 的 後 裔 ， 不 使 大 衛 的 後 裔 治 理 亞 伯 拉 罕 、 以 撒 、 雅 各 的 後 裔 ； 因 為 我 必 使 他 們 被 擄 的 人 歸 回 ， 也 必 憐 憫 他 們 。</a:t>
            </a:r>
            <a:endParaRPr lang="en-C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5629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3BFFF-52D9-4435-9141-4AE9B755F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新約內容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F8DE5-6736-465F-BC5C-7AF2A3DC8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7525" marR="0" indent="-51752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- </a:t>
            </a:r>
            <a:r>
              <a:rPr lang="zh-TW" altLang="en-US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神本着創造者的身份，以天地的規律為立約的証人</a:t>
            </a:r>
          </a:p>
          <a:p>
            <a:pPr marL="517525" marR="0" indent="-51752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517525" marR="0" indent="-51752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神追述救恩歷史的見證，提到大衛家要治國的應許</a:t>
            </a: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4678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3BFFF-52D9-4435-9141-4AE9B755F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新約內容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F8DE5-6736-465F-BC5C-7AF2A3DC8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新約成就的時間，就是彌賽亞應許得到應驗的日子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賽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kumimoji="0" lang="en-C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2 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、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12)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7612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3BFFF-52D9-4435-9141-4AE9B755F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新約內容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F8DE5-6736-465F-BC5C-7AF2A3DC8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不可把榮耀歸於偶像</a:t>
            </a:r>
            <a:endParaRPr lang="en-CA" altLang="zh-TW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3600" dirty="0"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賽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48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5)</a:t>
            </a:r>
            <a:r>
              <a:rPr lang="zh-TW" alt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所 以 ， 我 從 古 時 將 這 事 給 你 說 明 ， 在 未 成 以 先 指 示 你 ， 免 得 你 說 ： 這 些 事 是 我 的 偶 像 所 行 的 ， 是 我 雕 刻 的 偶 像 和 我 鑄 造 的 偶 像 所 命 定 的 。</a:t>
            </a: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583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3BFFF-52D9-4435-9141-4AE9B755F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新約內容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F8DE5-6736-465F-BC5C-7AF2A3DC8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神見證凡願意尋找祂的人，必得享平安</a:t>
            </a:r>
            <a:endParaRPr lang="en-CA" altLang="zh-TW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CA" sz="2000" dirty="0"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賽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55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11-12)</a:t>
            </a:r>
            <a:r>
              <a:rPr lang="zh-TW" alt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我 口 所 出 的 話 也 必 如 此 ， 決 不 徒 然 返 回 ， 卻 要 成 就 我 所 喜 悅 的 ， 在 我 發 他 去 成 就 （ 發 他 去 成 就 ： 或 譯 所 命 定 ） 的 事 上 必 然 亨 通 。你 們 必 歡 歡 喜 喜 而 出 來 ， 平 平 安 安 蒙 引 導 。 大 山 小 山 必 在 你 們 面 前 發 聲 歌 唱 ； 田 野 的 樹 木 也 都 拍 掌</a:t>
            </a: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2885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D4F73-0632-4DB6-841C-1AF182028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結語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A0171-3D32-404B-80DD-307266E13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神的慈愛永遠長存，為信靠的人設定永恆計劃，我們今日也是活在神與人所立的新約中間</a:t>
            </a:r>
            <a:endParaRPr lang="en-CA" altLang="zh-TW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CA" altLang="zh-TW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賽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54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7)</a:t>
            </a:r>
            <a:r>
              <a:rPr lang="zh-TW" alt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我 離 棄 你 不 過 片 時 ， 卻 要 施 大 恩 將 你 收 回 。</a:t>
            </a: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644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29FF0-A74C-4B6C-9A18-AA47A7293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結語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BDCFB-4DDE-4B3E-B86A-512B8E6D01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CA" altLang="zh-TW" dirty="0"/>
          </a:p>
          <a:p>
            <a:r>
              <a:rPr lang="zh-TW" altLang="en-US" sz="3600" dirty="0"/>
              <a:t>盟約</a:t>
            </a:r>
            <a:endParaRPr lang="en-CA" altLang="zh-TW" sz="3600" dirty="0"/>
          </a:p>
          <a:p>
            <a:pPr lvl="1">
              <a:buFontTx/>
              <a:buChar char="-"/>
            </a:pPr>
            <a:r>
              <a:rPr lang="zh-TW" altLang="en-US" sz="3600" dirty="0"/>
              <a:t>不單講求</a:t>
            </a:r>
            <a:r>
              <a:rPr lang="zh-TW" altLang="en-US" sz="3600" dirty="0">
                <a:solidFill>
                  <a:srgbClr val="FF0000"/>
                </a:solidFill>
              </a:rPr>
              <a:t>身份</a:t>
            </a:r>
            <a:endParaRPr lang="en-CA" altLang="zh-TW" sz="3600" dirty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r>
              <a:rPr lang="zh-TW" altLang="en-US" sz="3600" dirty="0"/>
              <a:t>更要持守</a:t>
            </a:r>
            <a:r>
              <a:rPr lang="zh-TW" altLang="en-US" sz="3600" dirty="0">
                <a:solidFill>
                  <a:schemeClr val="accent4">
                    <a:lumMod val="75000"/>
                  </a:schemeClr>
                </a:solidFill>
              </a:rPr>
              <a:t>遵行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6A8E5-36BA-4331-B995-7446F828B3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3"/>
            <a:endParaRPr kumimoji="0" lang="en-CA" altLang="zh-TW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  <a:p>
            <a:pPr lvl="3"/>
            <a:endParaRPr lang="en-CA" altLang="zh-TW" sz="3600" dirty="0">
              <a:solidFill>
                <a:prstClr val="black"/>
              </a:solidFill>
              <a:latin typeface="Calibri" panose="020F0502020204030204"/>
              <a:ea typeface="新細明體" panose="02020500000000000000" pitchFamily="18" charset="-120"/>
            </a:endParaRPr>
          </a:p>
          <a:p>
            <a:pPr lvl="3"/>
            <a:endParaRPr lang="en-CA" altLang="zh-TW" sz="3600" dirty="0">
              <a:solidFill>
                <a:prstClr val="black"/>
              </a:solidFill>
              <a:latin typeface="Calibri" panose="020F0502020204030204"/>
              <a:ea typeface="新細明體" panose="02020500000000000000" pitchFamily="18" charset="-120"/>
            </a:endParaRPr>
          </a:p>
          <a:p>
            <a:pPr lvl="3"/>
            <a:endParaRPr lang="en-CA" altLang="zh-TW" sz="3600" dirty="0">
              <a:solidFill>
                <a:prstClr val="black"/>
              </a:solidFill>
              <a:latin typeface="Calibri" panose="020F0502020204030204"/>
              <a:ea typeface="新細明體" panose="02020500000000000000" pitchFamily="18" charset="-120"/>
            </a:endParaRPr>
          </a:p>
          <a:p>
            <a:pPr lvl="3"/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信賴</a:t>
            </a:r>
            <a:endParaRPr kumimoji="0" lang="en-CA" altLang="zh-TW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  <a:p>
            <a:pPr lvl="3"/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愛</a:t>
            </a:r>
            <a:endParaRPr kumimoji="0" lang="en-CA" altLang="zh-TW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  <a:p>
            <a:pPr lvl="3"/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委身</a:t>
            </a:r>
            <a:endParaRPr lang="en-US" sz="3600" dirty="0"/>
          </a:p>
        </p:txBody>
      </p:sp>
      <p:sp>
        <p:nvSpPr>
          <p:cNvPr id="9" name="Arrow: Curved Right 8">
            <a:extLst>
              <a:ext uri="{FF2B5EF4-FFF2-40B4-BE49-F238E27FC236}">
                <a16:creationId xmlns:a16="http://schemas.microsoft.com/office/drawing/2014/main" id="{D8E776FC-14A8-43D6-AAA3-BCFE8B7CAA36}"/>
              </a:ext>
            </a:extLst>
          </p:cNvPr>
          <p:cNvSpPr/>
          <p:nvPr/>
        </p:nvSpPr>
        <p:spPr>
          <a:xfrm>
            <a:off x="5037455" y="4175760"/>
            <a:ext cx="772160" cy="1493616"/>
          </a:xfrm>
          <a:prstGeom prst="curvedRightArrow">
            <a:avLst>
              <a:gd name="adj1" fmla="val 25000"/>
              <a:gd name="adj2" fmla="val 50000"/>
              <a:gd name="adj3" fmla="val 72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Arrow: Curved Left 10">
            <a:extLst>
              <a:ext uri="{FF2B5EF4-FFF2-40B4-BE49-F238E27FC236}">
                <a16:creationId xmlns:a16="http://schemas.microsoft.com/office/drawing/2014/main" id="{7BFAB324-1A90-42ED-9568-F0F0CCB6E388}"/>
              </a:ext>
            </a:extLst>
          </p:cNvPr>
          <p:cNvSpPr/>
          <p:nvPr/>
        </p:nvSpPr>
        <p:spPr>
          <a:xfrm flipV="1">
            <a:off x="7599680" y="4099512"/>
            <a:ext cx="772160" cy="149361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1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3A722-2E5A-428E-8B56-3B70CDB33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85314-7CF0-4538-AD36-28387B98B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60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經文學習</a:t>
            </a:r>
            <a:endParaRPr lang="en-CA" altLang="zh-TW" sz="6000" b="1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60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</a:t>
            </a:r>
            <a:r>
              <a:rPr lang="en-CA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</a:t>
            </a:r>
            <a:r>
              <a:rPr lang="zh-TW" sz="60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章</a:t>
            </a:r>
            <a:r>
              <a:rPr lang="en-CA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23 -40</a:t>
            </a:r>
            <a:r>
              <a:rPr lang="zh-TW" sz="60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節</a:t>
            </a:r>
            <a:endParaRPr lang="en-US" sz="5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6000" b="1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520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F9E-61F0-4D4C-9AE5-E547B596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</a:t>
            </a:r>
            <a:r>
              <a:rPr lang="en-CA" sz="4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</a:t>
            </a: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章</a:t>
            </a:r>
            <a:r>
              <a:rPr lang="en-CA" sz="4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23 -40</a:t>
            </a: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節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9D4AF-7920-462F-B5D2-C320BDBCF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在整段經文中，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耶和華說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出現了多少次？試列出耶和華說話中的幾項重點。</a:t>
            </a: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10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37D7B-AFBE-409D-B312-F645A4DB6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神、人之間的盟約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1ECCE-F90A-4982-A59C-8F586D9A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0325" algn="l"/>
              </a:tabLst>
            </a:pPr>
            <a:r>
              <a:rPr lang="en-CA" altLang="zh-TW" sz="3600" dirty="0">
                <a:latin typeface="+mn-ea"/>
                <a:cs typeface="PMingLiU" panose="02020500000000000000" pitchFamily="18" charset="-120"/>
              </a:rPr>
              <a:t>(</a:t>
            </a:r>
            <a:r>
              <a:rPr lang="zh-TW" altLang="en-US" sz="3600" dirty="0">
                <a:effectLst/>
                <a:latin typeface="+mn-ea"/>
                <a:cs typeface="PMingLiU" panose="02020500000000000000" pitchFamily="18" charset="-120"/>
              </a:rPr>
              <a:t>創 世 記 </a:t>
            </a:r>
            <a:r>
              <a:rPr lang="en-US" altLang="zh-TW" sz="3600" dirty="0">
                <a:effectLst/>
                <a:latin typeface="+mn-ea"/>
                <a:cs typeface="PMingLiU" panose="02020500000000000000" pitchFamily="18" charset="-120"/>
              </a:rPr>
              <a:t>17 : 7)</a:t>
            </a:r>
            <a:endParaRPr lang="en-CA" altLang="zh-TW" sz="3600" dirty="0">
              <a:effectLst/>
              <a:latin typeface="+mn-ea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0325" algn="l"/>
              </a:tabLst>
            </a:pPr>
            <a:r>
              <a:rPr lang="zh-TW" altLang="en-US" sz="3600" dirty="0">
                <a:effectLst/>
                <a:latin typeface="+mn-ea"/>
                <a:cs typeface="PMingLiU" panose="02020500000000000000" pitchFamily="18" charset="-120"/>
              </a:rPr>
              <a:t>我 要 與 你 並 你 世 世 代 代 的 後 裔 堅 立 我 的 約 ， 作 </a:t>
            </a:r>
            <a:r>
              <a:rPr lang="zh-TW" altLang="en-US" sz="3600" dirty="0">
                <a:solidFill>
                  <a:srgbClr val="FF0000"/>
                </a:solidFill>
                <a:effectLst/>
                <a:latin typeface="+mn-ea"/>
                <a:cs typeface="PMingLiU" panose="02020500000000000000" pitchFamily="18" charset="-120"/>
              </a:rPr>
              <a:t>永 遠 的 約 </a:t>
            </a:r>
            <a:r>
              <a:rPr lang="zh-TW" altLang="en-US" sz="3600" dirty="0">
                <a:effectLst/>
                <a:latin typeface="+mn-ea"/>
                <a:cs typeface="PMingLiU" panose="02020500000000000000" pitchFamily="18" charset="-120"/>
              </a:rPr>
              <a:t>， 是 要 作 你 和 你 後 裔 的 神 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670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F9E-61F0-4D4C-9AE5-E547B596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</a:t>
            </a:r>
            <a:r>
              <a:rPr lang="en-CA" sz="4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</a:t>
            </a: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章</a:t>
            </a:r>
            <a:r>
              <a:rPr lang="en-CA" sz="4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23 -40</a:t>
            </a: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節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9D4AF-7920-462F-B5D2-C320BDBCF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神如何形容衪對子民恒久不變的愛？</a:t>
            </a: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511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F9E-61F0-4D4C-9AE5-E547B596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</a:t>
            </a:r>
            <a:r>
              <a:rPr lang="en-CA" sz="4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</a:t>
            </a: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章</a:t>
            </a:r>
            <a:r>
              <a:rPr lang="en-CA" sz="4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23 -40</a:t>
            </a: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節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9D4AF-7920-462F-B5D2-C320BDBCF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耶和華要與以色列民所立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新約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的內容是什麼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(33)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？</a:t>
            </a: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779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F9E-61F0-4D4C-9AE5-E547B596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</a:t>
            </a:r>
            <a:r>
              <a:rPr lang="en-CA" sz="4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</a:t>
            </a: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章</a:t>
            </a:r>
            <a:r>
              <a:rPr lang="en-CA" sz="4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23 -40</a:t>
            </a: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節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9D4AF-7920-462F-B5D2-C320BDBCF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 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試比較耶利米書中所說的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新約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”(31-33)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與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西乃之約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”(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出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19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5-6), 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在內容上有沒有分別？這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新約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的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新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是指什麼？</a:t>
            </a: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3265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F9E-61F0-4D4C-9AE5-E547B596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</a:t>
            </a:r>
            <a:r>
              <a:rPr lang="en-CA" sz="4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</a:t>
            </a: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章</a:t>
            </a:r>
            <a:r>
              <a:rPr lang="en-CA" sz="4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23 -40</a:t>
            </a: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節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9D4AF-7920-462F-B5D2-C320BDBCF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 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試比較耶利米書中所說的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新約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”(31-33)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與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西乃之約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”(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出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19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5-6), 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在內容上有沒有分別？這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新約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的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新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是指什麼？</a:t>
            </a: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202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F9E-61F0-4D4C-9AE5-E547B596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</a:t>
            </a:r>
            <a:r>
              <a:rPr lang="en-CA" sz="4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</a:t>
            </a: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章</a:t>
            </a:r>
            <a:r>
              <a:rPr lang="en-CA" sz="4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23 -40</a:t>
            </a: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節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9D4AF-7920-462F-B5D2-C320BDBCF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5. 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為什麼耶和華要另立新約？</a:t>
            </a: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709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F9E-61F0-4D4C-9AE5-E547B596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</a:t>
            </a:r>
            <a:r>
              <a:rPr lang="en-CA" sz="4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</a:t>
            </a: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章</a:t>
            </a:r>
            <a:r>
              <a:rPr lang="en-CA" sz="4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23 -40</a:t>
            </a: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節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9D4AF-7920-462F-B5D2-C320BDBCF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6. 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經文中所提到的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日子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是指什麼時候？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新約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在何時實現？那時的景況如何？</a:t>
            </a: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7817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F9E-61F0-4D4C-9AE5-E547B596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</a:t>
            </a:r>
            <a:r>
              <a:rPr lang="en-CA" sz="4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</a:t>
            </a: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章</a:t>
            </a:r>
            <a:r>
              <a:rPr lang="en-CA" sz="4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23 -40</a:t>
            </a: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節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9D4AF-7920-462F-B5D2-C320BDBCF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7. 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這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新約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與我們今天有什麼關係？你在這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新約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上是否有份？</a:t>
            </a: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895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37D7B-AFBE-409D-B312-F645A4DB6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神、人之間的盟約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1ECCE-F90A-4982-A59C-8F586D9A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R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0325" algn="l"/>
              </a:tabLst>
            </a:pPr>
            <a:r>
              <a:rPr lang="zh-TW" altLang="en-US" sz="3600" dirty="0">
                <a:effectLst/>
                <a:latin typeface="+mn-ea"/>
                <a:cs typeface="PMingLiU" panose="02020500000000000000" pitchFamily="18" charset="-120"/>
              </a:rPr>
              <a:t>西乃山之約</a:t>
            </a:r>
            <a:endParaRPr lang="en-CA" altLang="zh-TW" sz="3600" dirty="0">
              <a:effectLst/>
              <a:latin typeface="+mn-ea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0325" algn="l"/>
              </a:tabLst>
            </a:pPr>
            <a:endParaRPr lang="en-CA" altLang="zh-TW" sz="3600" dirty="0">
              <a:effectLst/>
              <a:latin typeface="+mn-ea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0325" algn="l"/>
              </a:tabLst>
            </a:pPr>
            <a:r>
              <a:rPr lang="en-CA" altLang="zh-TW" sz="3600" dirty="0">
                <a:latin typeface="+mn-ea"/>
                <a:cs typeface="PMingLiU" panose="02020500000000000000" pitchFamily="18" charset="-120"/>
              </a:rPr>
              <a:t>(</a:t>
            </a:r>
            <a:r>
              <a:rPr lang="zh-TW" altLang="en-US" sz="3600" dirty="0">
                <a:effectLst/>
                <a:latin typeface="+mn-ea"/>
                <a:cs typeface="PMingLiU" panose="02020500000000000000" pitchFamily="18" charset="-120"/>
              </a:rPr>
              <a:t>出 埃 及 記 </a:t>
            </a:r>
            <a:r>
              <a:rPr lang="en-US" altLang="zh-TW" sz="3600" dirty="0">
                <a:effectLst/>
                <a:latin typeface="+mn-ea"/>
                <a:cs typeface="PMingLiU" panose="02020500000000000000" pitchFamily="18" charset="-120"/>
              </a:rPr>
              <a:t>19 : 5-6)</a:t>
            </a:r>
            <a:endParaRPr lang="en-CA" altLang="zh-TW" sz="3600" dirty="0">
              <a:effectLst/>
              <a:latin typeface="+mn-ea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0325" algn="l"/>
              </a:tabLst>
            </a:pPr>
            <a:r>
              <a:rPr lang="zh-TW" altLang="en-US" sz="3600" dirty="0">
                <a:effectLst/>
                <a:latin typeface="+mn-ea"/>
                <a:cs typeface="PMingLiU" panose="02020500000000000000" pitchFamily="18" charset="-120"/>
              </a:rPr>
              <a:t>如 今 你 們 </a:t>
            </a:r>
            <a:r>
              <a:rPr lang="zh-TW" altLang="en-US" sz="3600" dirty="0">
                <a:solidFill>
                  <a:srgbClr val="FF0000"/>
                </a:solidFill>
                <a:effectLst/>
                <a:latin typeface="+mn-ea"/>
                <a:cs typeface="PMingLiU" panose="02020500000000000000" pitchFamily="18" charset="-120"/>
              </a:rPr>
              <a:t>若</a:t>
            </a:r>
            <a:r>
              <a:rPr lang="zh-TW" altLang="en-US" sz="3600" dirty="0">
                <a:effectLst/>
                <a:latin typeface="+mn-ea"/>
                <a:cs typeface="PMingLiU" panose="02020500000000000000" pitchFamily="18" charset="-120"/>
              </a:rPr>
              <a:t> 實 在 聽 從 我 的 話 ， 遵 守 我 的 約 ， </a:t>
            </a:r>
            <a:r>
              <a:rPr lang="zh-TW" altLang="en-US" sz="3600" dirty="0">
                <a:solidFill>
                  <a:srgbClr val="FF0000"/>
                </a:solidFill>
                <a:effectLst/>
                <a:latin typeface="+mn-ea"/>
                <a:cs typeface="PMingLiU" panose="02020500000000000000" pitchFamily="18" charset="-120"/>
              </a:rPr>
              <a:t>就 要</a:t>
            </a:r>
            <a:r>
              <a:rPr lang="zh-TW" altLang="en-US" sz="3600" dirty="0">
                <a:effectLst/>
                <a:latin typeface="+mn-ea"/>
                <a:cs typeface="PMingLiU" panose="02020500000000000000" pitchFamily="18" charset="-120"/>
              </a:rPr>
              <a:t> 在 萬 民 中 作 屬 我 的 子 民 ， 因 為 全 地 都 是 我 的 。你 們 </a:t>
            </a:r>
            <a:r>
              <a:rPr lang="zh-TW" altLang="en-US" sz="3600" dirty="0">
                <a:solidFill>
                  <a:srgbClr val="FF0000"/>
                </a:solidFill>
                <a:effectLst/>
                <a:latin typeface="+mn-ea"/>
                <a:cs typeface="PMingLiU" panose="02020500000000000000" pitchFamily="18" charset="-120"/>
              </a:rPr>
              <a:t>要 </a:t>
            </a:r>
            <a:r>
              <a:rPr lang="zh-TW" altLang="en-US" sz="3600" dirty="0">
                <a:effectLst/>
                <a:latin typeface="+mn-ea"/>
                <a:cs typeface="PMingLiU" panose="02020500000000000000" pitchFamily="18" charset="-120"/>
              </a:rPr>
              <a:t>歸 我 作 祭 司 的 國 度 ， 為 聖 潔 的 國 民 。 這 些 話 你 要 告 訴 以 色 列 人 。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CA" altLang="zh-TW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461963" marR="0" indent="-46196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433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6CCE-A903-4567-9A3A-B5C6FF6D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神、人之間的盟約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99D3-D46E-45B4-9C1D-802EF7B6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王國末期，以色列</a:t>
            </a:r>
            <a:r>
              <a:rPr lang="zh-TW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背棄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與神所立的約，罪性無法改變、磨滅</a:t>
            </a:r>
            <a:r>
              <a:rPr lang="en-CA" alt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  <a:p>
            <a:pPr marL="0" indent="0">
              <a:buNone/>
            </a:pPr>
            <a:r>
              <a:rPr kumimoji="0" lang="en-CA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(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13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kumimoji="0" lang="en-CA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23)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古 實 人 豈 能 改 變 皮 膚 呢 ？ 豹 豈 能 改 變 斑 點 呢 ？ 若 能 ， 你 們 這 習 慣 行 惡 的 便 能 行 善 了 。</a:t>
            </a:r>
            <a:endParaRPr lang="en-CA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kumimoji="0" lang="en-CA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(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 </a:t>
            </a:r>
            <a:r>
              <a:rPr kumimoji="0" lang="en-CA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17:1)</a:t>
            </a:r>
            <a:r>
              <a:rPr lang="en-US" altLang="zh-TW" b="1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猶 大 的 罪 是 用 鐵 筆 、 用 金 鋼 鑽 記 錄 的 ， 銘 刻 在 他 們 的 心 版 上 和 壇 角 上 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52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6CCE-A903-4567-9A3A-B5C6FF6D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神、人之間的盟約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99D3-D46E-45B4-9C1D-802EF7B6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按照律法，以色列</a:t>
            </a:r>
            <a:r>
              <a:rPr lang="zh-TW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違約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的刑罰，是被趕逐離開應許之地</a:t>
            </a:r>
            <a:endParaRPr lang="en-CA" altLang="zh-TW" sz="2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TW" dirty="0"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(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17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4)</a:t>
            </a:r>
            <a:r>
              <a:rPr lang="zh-TW" altLang="en-US" b="1" i="0" baseline="3000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並 且 你 因 自 己 的 罪 必 失 去 我 所 賜 給 你 的 產 業 。 我 也 必 使 你 在 你 所 不 認 識 的 地 上 服 事 你 的 仇 敵 ； 因 為 你 使 我 怒 中 起 火 ， 直 燒 到 永 遠 。</a:t>
            </a: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95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37D7B-AFBE-409D-B312-F645A4DB6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神、人之間的盟約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1ECCE-F90A-4982-A59C-8F586D9A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0325" algn="l"/>
              </a:tabLst>
            </a:pP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神沒有背棄盟約</a:t>
            </a:r>
            <a:endParaRPr lang="en-CA" altLang="zh-TW" sz="3600" dirty="0"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461963" marR="0" lvl="0" indent="-461963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神用各樣的恩典來扶持、幫助他們重新學習守約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R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0325" algn="l"/>
              </a:tabLst>
            </a:pP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16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928</TotalTime>
  <Words>3994</Words>
  <Application>Microsoft Office PowerPoint</Application>
  <PresentationFormat>On-screen Show (4:3)</PresentationFormat>
  <Paragraphs>223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新細明體</vt:lpstr>
      <vt:lpstr>system-ui</vt:lpstr>
      <vt:lpstr>Arial</vt:lpstr>
      <vt:lpstr>Calibri</vt:lpstr>
      <vt:lpstr>Calibri Light</vt:lpstr>
      <vt:lpstr>Times New Roman</vt:lpstr>
      <vt:lpstr>Office Theme</vt:lpstr>
      <vt:lpstr>重拾慈愛的盼望  </vt:lpstr>
      <vt:lpstr>本課目的</vt:lpstr>
      <vt:lpstr>PowerPoint Presentation</vt:lpstr>
      <vt:lpstr>神、人之間的盟約</vt:lpstr>
      <vt:lpstr>神、人之間的盟約</vt:lpstr>
      <vt:lpstr>神、人之間的盟約</vt:lpstr>
      <vt:lpstr>神、人之間的盟約</vt:lpstr>
      <vt:lpstr>神、人之間的盟約</vt:lpstr>
      <vt:lpstr>神、人之間的盟約</vt:lpstr>
      <vt:lpstr>重訂盟約</vt:lpstr>
      <vt:lpstr>重訂盟約</vt:lpstr>
      <vt:lpstr>重訂盟約</vt:lpstr>
      <vt:lpstr>申 命 記 30</vt:lpstr>
      <vt:lpstr>重訂盟約</vt:lpstr>
      <vt:lpstr>PowerPoint Presentation</vt:lpstr>
      <vt:lpstr>PowerPoint Presentation</vt:lpstr>
      <vt:lpstr>重訂盟約</vt:lpstr>
      <vt:lpstr>重訂盟約</vt:lpstr>
      <vt:lpstr>選擇題</vt:lpstr>
      <vt:lpstr>重訂盟約</vt:lpstr>
      <vt:lpstr>重訂盟約</vt:lpstr>
      <vt:lpstr>重訂盟約</vt:lpstr>
      <vt:lpstr>重訂盟約</vt:lpstr>
      <vt:lpstr>重訂盟約</vt:lpstr>
      <vt:lpstr>重訂盟約</vt:lpstr>
      <vt:lpstr>重訂盟約</vt:lpstr>
      <vt:lpstr>重訂盟約</vt:lpstr>
      <vt:lpstr>重訂盟約</vt:lpstr>
      <vt:lpstr>選擇題</vt:lpstr>
      <vt:lpstr>舊約更新</vt:lpstr>
      <vt:lpstr>新約與舊約不同的地方</vt:lpstr>
      <vt:lpstr>新約與舊約不同的地方</vt:lpstr>
      <vt:lpstr>新約與舊約不同的地方</vt:lpstr>
      <vt:lpstr>新約內容 - 復國的應許</vt:lpstr>
      <vt:lpstr>新約內容 - 復國的應許</vt:lpstr>
      <vt:lpstr>新約內容 - 復國的應許</vt:lpstr>
      <vt:lpstr>新約內容</vt:lpstr>
      <vt:lpstr>新約內容</vt:lpstr>
      <vt:lpstr>新約內容</vt:lpstr>
      <vt:lpstr>新約內容</vt:lpstr>
      <vt:lpstr>新約內容</vt:lpstr>
      <vt:lpstr>新約內容</vt:lpstr>
      <vt:lpstr>新約內容</vt:lpstr>
      <vt:lpstr>新約內容</vt:lpstr>
      <vt:lpstr>新約內容</vt:lpstr>
      <vt:lpstr>結語</vt:lpstr>
      <vt:lpstr>結語</vt:lpstr>
      <vt:lpstr>PowerPoint Presentation</vt:lpstr>
      <vt:lpstr>耶利米書31章23 -40節</vt:lpstr>
      <vt:lpstr>耶利米書31章23 -40節</vt:lpstr>
      <vt:lpstr>耶利米書31章23 -40節</vt:lpstr>
      <vt:lpstr>耶利米書31章23 -40節</vt:lpstr>
      <vt:lpstr>耶利米書31章23 -40節</vt:lpstr>
      <vt:lpstr>耶利米書31章23 -40節</vt:lpstr>
      <vt:lpstr>耶利米書31章23 -40節</vt:lpstr>
      <vt:lpstr>耶利米書31章23 -40節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重拾慈愛的盼望</dc:title>
  <dc:creator>Anthony Miu</dc:creator>
  <cp:lastModifiedBy>Anthony Miu</cp:lastModifiedBy>
  <cp:revision>9</cp:revision>
  <dcterms:created xsi:type="dcterms:W3CDTF">2021-05-20T03:32:54Z</dcterms:created>
  <dcterms:modified xsi:type="dcterms:W3CDTF">2021-05-23T18:32:47Z</dcterms:modified>
</cp:coreProperties>
</file>