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8" r:id="rId4"/>
    <p:sldId id="260" r:id="rId5"/>
    <p:sldId id="272" r:id="rId6"/>
    <p:sldId id="274" r:id="rId7"/>
    <p:sldId id="273" r:id="rId8"/>
    <p:sldId id="308" r:id="rId9"/>
    <p:sldId id="286" r:id="rId10"/>
    <p:sldId id="266" r:id="rId11"/>
    <p:sldId id="283" r:id="rId12"/>
    <p:sldId id="281" r:id="rId13"/>
    <p:sldId id="287" r:id="rId14"/>
    <p:sldId id="267" r:id="rId15"/>
    <p:sldId id="268" r:id="rId16"/>
    <p:sldId id="275" r:id="rId17"/>
    <p:sldId id="261" r:id="rId18"/>
    <p:sldId id="265" r:id="rId19"/>
    <p:sldId id="306" r:id="rId20"/>
    <p:sldId id="259" r:id="rId21"/>
    <p:sldId id="307" r:id="rId22"/>
    <p:sldId id="285" r:id="rId23"/>
    <p:sldId id="262" r:id="rId24"/>
    <p:sldId id="264" r:id="rId25"/>
    <p:sldId id="276" r:id="rId26"/>
    <p:sldId id="277" r:id="rId27"/>
    <p:sldId id="309" r:id="rId28"/>
    <p:sldId id="278" r:id="rId29"/>
    <p:sldId id="279" r:id="rId30"/>
    <p:sldId id="310" r:id="rId31"/>
    <p:sldId id="311" r:id="rId32"/>
    <p:sldId id="263" r:id="rId33"/>
    <p:sldId id="269" r:id="rId34"/>
    <p:sldId id="270" r:id="rId35"/>
    <p:sldId id="271" r:id="rId3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86BEE3-A743-44EB-B8E3-A1C5CBB1722F}" v="34" dt="2021-05-09T04:49:41.5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9BD7-844E-4DF8-A40E-0114A25DF7E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E1FB-EF0D-40FA-A1F9-30C3A254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14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9BD7-844E-4DF8-A40E-0114A25DF7E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E1FB-EF0D-40FA-A1F9-30C3A254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4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9BD7-844E-4DF8-A40E-0114A25DF7E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E1FB-EF0D-40FA-A1F9-30C3A254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5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9BD7-844E-4DF8-A40E-0114A25DF7E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E1FB-EF0D-40FA-A1F9-30C3A254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1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9BD7-844E-4DF8-A40E-0114A25DF7E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E1FB-EF0D-40FA-A1F9-30C3A254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2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9BD7-844E-4DF8-A40E-0114A25DF7E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E1FB-EF0D-40FA-A1F9-30C3A254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9BD7-844E-4DF8-A40E-0114A25DF7E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E1FB-EF0D-40FA-A1F9-30C3A254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0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9BD7-844E-4DF8-A40E-0114A25DF7E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E1FB-EF0D-40FA-A1F9-30C3A254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2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9BD7-844E-4DF8-A40E-0114A25DF7E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E1FB-EF0D-40FA-A1F9-30C3A254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48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9BD7-844E-4DF8-A40E-0114A25DF7E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E1FB-EF0D-40FA-A1F9-30C3A254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1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9BD7-844E-4DF8-A40E-0114A25DF7E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E1FB-EF0D-40FA-A1F9-30C3A254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4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29BD7-844E-4DF8-A40E-0114A25DF7E2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AE1FB-EF0D-40FA-A1F9-30C3A2546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2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79CDF-88EC-4BA6-A3C3-B6A4639A0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020887"/>
          </a:xfrm>
        </p:spPr>
        <p:txBody>
          <a:bodyPr>
            <a:normAutofit/>
          </a:bodyPr>
          <a:lstStyle/>
          <a:p>
            <a:r>
              <a:rPr lang="zh-TW" sz="6600" b="1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透析慈愛的逆轉</a:t>
            </a:r>
            <a:endParaRPr lang="en-US" sz="6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DFD3B1-8145-4F30-9142-E06D64118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sz="6000" b="1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亡國被擄</a:t>
            </a:r>
            <a:endParaRPr lang="en-CA" altLang="zh-TW" sz="6000" b="1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401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8C91B-9C9F-49DD-8B23-85F51184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耶路撒冷被圍困</a:t>
            </a:r>
            <a:endParaRPr kumimoji="0" lang="en-CA" altLang="zh-TW" sz="60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PMingLiU" panose="02020500000000000000" pitchFamily="18" charset="-120"/>
              <a:cs typeface="PMingLiU" panose="02020500000000000000" pitchFamily="18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5C99C-92D6-4C78-8B8F-F55FF2FEE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耶路撒冷要面對長期圍困</a:t>
            </a:r>
            <a:endParaRPr lang="en-CA" altLang="zh-TW" sz="44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r>
              <a:rPr lang="zh-TW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耶路撒冷會失去一切</a:t>
            </a:r>
            <a:endParaRPr lang="en-CA" altLang="zh-TW" sz="44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4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耶路撒冷經歷飢荒，物質短缺</a:t>
            </a:r>
            <a:endParaRPr lang="en-US" sz="4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CA" altLang="zh-TW" sz="4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5858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8C91B-9C9F-49DD-8B23-85F51184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i="0" dirty="0">
                <a:solidFill>
                  <a:srgbClr val="000000"/>
                </a:solidFill>
                <a:effectLst/>
                <a:latin typeface="system-ui"/>
              </a:rPr>
              <a:t>耶 利 米 書 </a:t>
            </a:r>
            <a:r>
              <a:rPr lang="en-US" altLang="zh-TW" sz="6000" b="1" dirty="0">
                <a:solidFill>
                  <a:srgbClr val="000000"/>
                </a:solidFill>
                <a:latin typeface="system-ui"/>
              </a:rPr>
              <a:t>52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5C99C-92D6-4C78-8B8F-F55FF2FEE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sz="3200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zh-TW" altLang="en-US" sz="3200" b="0" i="0" dirty="0">
                <a:solidFill>
                  <a:srgbClr val="FF0000"/>
                </a:solidFill>
                <a:effectLst/>
                <a:latin typeface="system-ui"/>
              </a:rPr>
              <a:t>巴 比 倫 王 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system-ui"/>
              </a:rPr>
              <a:t>尼 布 甲 尼 撒 十 九 年 五 月 初 十 日 ， 在 巴 比 倫 王 面 前 侍 立 的 護 衛 長 尼 布 撒 拉 旦 </a:t>
            </a:r>
            <a:r>
              <a:rPr lang="zh-TW" altLang="en-US" sz="3200" b="0" i="0" dirty="0">
                <a:solidFill>
                  <a:srgbClr val="FF0000"/>
                </a:solidFill>
                <a:effectLst/>
                <a:latin typeface="system-ui"/>
              </a:rPr>
              <a:t>進 入 耶 路 撒 冷 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system-ui"/>
              </a:rPr>
              <a:t>，</a:t>
            </a:r>
          </a:p>
          <a:p>
            <a:pPr algn="l"/>
            <a:r>
              <a:rPr lang="en-US" altLang="zh-TW" sz="3200" b="1" i="0" baseline="30000" dirty="0">
                <a:solidFill>
                  <a:srgbClr val="000000"/>
                </a:solidFill>
                <a:effectLst/>
                <a:latin typeface="system-ui"/>
              </a:rPr>
              <a:t>13 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system-ui"/>
              </a:rPr>
              <a:t>用 火 </a:t>
            </a:r>
            <a:r>
              <a:rPr lang="zh-TW" altLang="en-US" sz="3200" b="0" i="0" dirty="0">
                <a:solidFill>
                  <a:srgbClr val="FF0000"/>
                </a:solidFill>
                <a:effectLst/>
                <a:latin typeface="system-ui"/>
              </a:rPr>
              <a:t>焚 燒 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system-ui"/>
              </a:rPr>
              <a:t>耶 和 華 的 殿 和 王 宮 ， 又 焚 燒 耶 路 撒 冷 的 房 屋 ， 就 是 各 大 戶 家 的 房 屋 。</a:t>
            </a:r>
          </a:p>
          <a:p>
            <a:pPr algn="l"/>
            <a:r>
              <a:rPr lang="en-US" altLang="zh-TW" sz="3200" b="1" i="0" baseline="30000" dirty="0">
                <a:solidFill>
                  <a:srgbClr val="000000"/>
                </a:solidFill>
                <a:effectLst/>
                <a:latin typeface="system-ui"/>
              </a:rPr>
              <a:t>14 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system-ui"/>
              </a:rPr>
              <a:t>跟 從 護 衛 長 迦 勒 底 的 全 軍 就 </a:t>
            </a:r>
            <a:r>
              <a:rPr lang="zh-TW" altLang="en-US" sz="3200" b="0" i="0" dirty="0">
                <a:solidFill>
                  <a:srgbClr val="FF0000"/>
                </a:solidFill>
                <a:effectLst/>
                <a:latin typeface="system-ui"/>
              </a:rPr>
              <a:t>拆 毀 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system-ui"/>
              </a:rPr>
              <a:t>耶 路 撒 冷 四 圍 的 城 牆 。</a:t>
            </a:r>
          </a:p>
          <a:p>
            <a:endParaRPr lang="en-CA" altLang="zh-TW" sz="4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4466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8C91B-9C9F-49DD-8B23-85F51184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i="0" dirty="0">
                <a:solidFill>
                  <a:srgbClr val="000000"/>
                </a:solidFill>
                <a:effectLst/>
                <a:latin typeface="system-ui"/>
              </a:rPr>
              <a:t>耶 利 米 哀 歌 </a:t>
            </a:r>
            <a:r>
              <a:rPr lang="en-US" altLang="zh-TW" sz="6000" b="1" i="0" dirty="0">
                <a:solidFill>
                  <a:srgbClr val="000000"/>
                </a:solidFill>
                <a:effectLst/>
                <a:latin typeface="system-ui"/>
              </a:rPr>
              <a:t>2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5C99C-92D6-4C78-8B8F-F55FF2FEE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17 </a:t>
            </a:r>
            <a:r>
              <a:rPr lang="zh-TW" altLang="en-US" b="0" i="0" dirty="0">
                <a:solidFill>
                  <a:srgbClr val="FF0000"/>
                </a:solidFill>
                <a:effectLst/>
                <a:latin typeface="system-ui"/>
              </a:rPr>
              <a:t>耶 和 華 成 就 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了 他 所 定 的 ， 應 驗 了 他 古 時 所 命 定 的 。 他 傾 覆 了 ， 並 不 顧 惜 ， 使 你 的 </a:t>
            </a:r>
            <a:r>
              <a:rPr lang="zh-TW" altLang="en-US" b="0" i="0" dirty="0">
                <a:solidFill>
                  <a:srgbClr val="FF0000"/>
                </a:solidFill>
                <a:effectLst/>
                <a:latin typeface="system-ui"/>
              </a:rPr>
              <a:t>仇 敵 向 你 誇 耀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 ； 使 你 敵 人 的 角 也 被 高 舉 。</a:t>
            </a:r>
          </a:p>
          <a:p>
            <a:pPr marL="0" indent="0" algn="l">
              <a:buNone/>
            </a:pP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錫 安 民 的 心 哀 求 主 。 錫 安 的 城 牆 啊 ， 願 你 流 淚 如 河 ， 晝 夜 不 息 ； 願 你 眼 中 的 瞳 人 淚 流 不 止 。</a:t>
            </a:r>
          </a:p>
          <a:p>
            <a:pPr marL="0" indent="0" algn="l">
              <a:buNone/>
            </a:pP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夜 間 ， 每 逢 交 更 的 時 候 要 起 來 呼 喊 ， 在 主 面 前 傾 心 如 水 。 你 的 孩 童 在 各 市 口 上 受 餓 發 昏 ； 你 要 為 他 們 的 性 命 向 主 舉 手 禱 告 。</a:t>
            </a:r>
          </a:p>
          <a:p>
            <a:pPr marL="0" indent="0">
              <a:buNone/>
            </a:pPr>
            <a:endParaRPr lang="en-CA" altLang="zh-TW" sz="4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4718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8C91B-9C9F-49DD-8B23-85F51184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i="0" dirty="0">
                <a:solidFill>
                  <a:srgbClr val="000000"/>
                </a:solidFill>
                <a:effectLst/>
                <a:latin typeface="system-ui"/>
              </a:rPr>
              <a:t>耶 利 米 哀 歌 </a:t>
            </a:r>
            <a:r>
              <a:rPr lang="en-US" altLang="zh-TW" sz="6000" b="1" i="0" dirty="0">
                <a:solidFill>
                  <a:srgbClr val="000000"/>
                </a:solidFill>
                <a:effectLst/>
                <a:latin typeface="system-ui"/>
              </a:rPr>
              <a:t>2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5C99C-92D6-4C78-8B8F-F55FF2FEE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zh-TW" sz="3200" b="1" i="0" baseline="30000" dirty="0">
                <a:solidFill>
                  <a:srgbClr val="000000"/>
                </a:solidFill>
                <a:effectLst/>
                <a:latin typeface="system-ui"/>
              </a:rPr>
              <a:t>20 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system-ui"/>
              </a:rPr>
              <a:t>耶 和 華 啊 ， 求 你 觀 看 ！ 見 你 向 誰 這 樣 行 ？ 婦 人 豈 可 吃 自 己 所 生 育 手 裡 所 搖 弄 的 嬰 孩 嗎 ？ 祭 司 和 先 知 豈 可 在 主 的 聖 所 中 被 殺 戮 嗎 ？</a:t>
            </a:r>
          </a:p>
          <a:p>
            <a:pPr marL="0" indent="0" algn="l">
              <a:buNone/>
            </a:pPr>
            <a:r>
              <a:rPr lang="en-US" altLang="zh-TW" sz="3200" b="1" i="0" baseline="30000" dirty="0">
                <a:solidFill>
                  <a:srgbClr val="000000"/>
                </a:solidFill>
                <a:effectLst/>
                <a:latin typeface="system-ui"/>
              </a:rPr>
              <a:t>21 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system-ui"/>
              </a:rPr>
              <a:t>少 年 人 和 老 年 人 都 在 街 上 躺 臥 ； 我 的 處 女 和 壯 丁 都 倒 在 刀 下 ； 你 發 怒 的 日 子 殺 死 他 們 。 你 殺 了 ， 並 不 顧 惜 。</a:t>
            </a:r>
          </a:p>
          <a:p>
            <a:endParaRPr lang="en-CA" altLang="zh-TW" sz="4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5716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8C91B-9C9F-49DD-8B23-85F51184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耶路撒冷陷落</a:t>
            </a:r>
            <a:endParaRPr kumimoji="0" lang="en-CA" altLang="zh-TW" sz="60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PMingLiU" panose="02020500000000000000" pitchFamily="18" charset="-120"/>
              <a:cs typeface="PMingLiU" panose="02020500000000000000" pitchFamily="18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5C99C-92D6-4C78-8B8F-F55FF2FEE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苦痛和悔悟</a:t>
            </a:r>
            <a:endParaRPr lang="en-CA" altLang="zh-TW" sz="40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r>
              <a:rPr lang="zh-TW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先知禱告也不能改變神的決定</a:t>
            </a:r>
            <a:endParaRPr lang="en-CA" altLang="zh-TW" sz="40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r>
              <a:rPr lang="zh-TW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敵人通行無阻，城中美物任人奪取，耶路撒冷被嘲笑</a:t>
            </a:r>
            <a:endParaRPr lang="en-CA" altLang="zh-TW" sz="40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endParaRPr lang="en-CA" altLang="zh-TW" sz="4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5507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8C91B-9C9F-49DD-8B23-85F51184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耶路撒冷陷落</a:t>
            </a:r>
            <a:endParaRPr kumimoji="0" lang="en-CA" altLang="zh-TW" sz="60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PMingLiU" panose="02020500000000000000" pitchFamily="18" charset="-120"/>
              <a:cs typeface="PMingLiU" panose="02020500000000000000" pitchFamily="18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5C99C-92D6-4C78-8B8F-F55FF2FEE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環境窘迫</a:t>
            </a:r>
            <a:endParaRPr lang="en-CA" altLang="zh-TW" sz="40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r>
              <a:rPr lang="zh-TW" sz="40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耶路撒冷在城困期間祈禱、認罪、求得解救不果</a:t>
            </a:r>
            <a:endParaRPr lang="en-CA" altLang="zh-TW" sz="40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6092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8C91B-9C9F-49DD-8B23-85F51184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亡國與被擄</a:t>
            </a:r>
            <a:endParaRPr kumimoji="0" lang="en-CA" altLang="zh-TW" sz="60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PMingLiU" panose="02020500000000000000" pitchFamily="18" charset="-120"/>
              <a:cs typeface="PMingLiU" panose="02020500000000000000" pitchFamily="18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5C99C-92D6-4C78-8B8F-F55FF2FEE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耶利米宣告猶大必被擄至巴比倫，是在</a:t>
            </a:r>
            <a:r>
              <a:rPr lang="en-US" alt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B.C.609</a:t>
            </a:r>
            <a:r>
              <a:rPr lang="zh-TW" altLang="en-US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約亞敬登基時，這預言在</a:t>
            </a:r>
            <a:r>
              <a:rPr lang="en-US" alt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B.C.606</a:t>
            </a:r>
            <a:r>
              <a:rPr lang="zh-TW" altLang="en-US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就是三年後就應驗了 。</a:t>
            </a:r>
            <a:endParaRPr lang="en-CA" altLang="zh-TW" sz="32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r>
              <a:rPr lang="en-US" altLang="zh-TW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B.C.597</a:t>
            </a:r>
            <a:r>
              <a:rPr lang="zh-TW" altLang="en-US" sz="32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猶大百姓第二次被被擄至巴比倫時，耶利米將神的信息帶給被擄到巴比倫的猶大人。</a:t>
            </a:r>
            <a:endParaRPr lang="en-CA" altLang="zh-TW" sz="32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0336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70A07-DAB6-4F7D-8F94-7A404750C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被擄的目的</a:t>
            </a:r>
            <a:r>
              <a:rPr kumimoji="0" lang="en-CA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 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C523A-8EF1-4A4B-AE74-68337E5F6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alt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1. </a:t>
            </a: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要潔淨選民</a:t>
            </a:r>
            <a:endParaRPr lang="en-CA" altLang="zh-TW" sz="2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人拒絕神的勸告及回轉的機會</a:t>
            </a:r>
            <a:endParaRPr lang="en-CA" altLang="zh-TW" sz="2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恢復公義</a:t>
            </a:r>
            <a:endParaRPr lang="en-CA" altLang="zh-TW" sz="2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被擄是神揚凈祂的禾場，分辨出谷米和糠粃的行動</a:t>
            </a:r>
            <a:endParaRPr lang="en-CA" altLang="zh-TW" sz="2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被擄使人醒悟自己的罪行</a:t>
            </a:r>
            <a:endParaRPr lang="en-CA" altLang="zh-TW" sz="2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與神隔絕只是暫時性的，神的怒氣會迅速過去</a:t>
            </a:r>
            <a:endParaRPr lang="en-CA" altLang="zh-TW" sz="2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endParaRPr lang="en-CA" altLang="zh-TW" sz="2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09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70A07-DAB6-4F7D-8F94-7A404750C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被擄的目的</a:t>
            </a:r>
            <a:r>
              <a:rPr kumimoji="0" lang="en-CA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 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C523A-8EF1-4A4B-AE74-68337E5F6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alt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2. </a:t>
            </a: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要清除偶像</a:t>
            </a:r>
            <a:endParaRPr lang="en-CA" altLang="zh-TW" dirty="0"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以色列人經常上聖殿但是沒有專心敬拜神</a:t>
            </a: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神讓選民被擄親嘗服侍外邦人和偶像的空虛</a:t>
            </a: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altLang="zh-TW" sz="2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endParaRPr lang="en-CA" altLang="zh-TW" sz="2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489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4FD0-B7E6-419A-87D5-8A9E735C9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選擇題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8E6E-B6B3-46DD-BEFB-663344560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猶太人認為約櫃是耶和華的</a:t>
            </a:r>
            <a:endParaRPr lang="en-US" altLang="zh-TW" sz="44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________</a:t>
            </a:r>
            <a:r>
              <a:rPr lang="zh-TW" altLang="en-US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，神必定會珍惜</a:t>
            </a:r>
            <a:endParaRPr lang="en-US" altLang="zh-TW" sz="44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indent="0">
              <a:buNone/>
            </a:pPr>
            <a:endParaRPr lang="en-US" altLang="zh-TW" sz="44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 </a:t>
            </a:r>
            <a:r>
              <a:rPr lang="en-US" altLang="zh-TW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(</a:t>
            </a:r>
            <a:r>
              <a:rPr lang="zh-TW" altLang="en-US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腳凳、衣櫃、座椅、床鋪</a:t>
            </a:r>
            <a:r>
              <a:rPr lang="en-US" altLang="zh-TW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4183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4FD0-B7E6-419A-87D5-8A9E735C9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本課目的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8E6E-B6B3-46DD-BEFB-663344560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了解神容許以色列亡國的用意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48144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B8E76-6A93-4953-9801-3A51875E6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PMingLiU" panose="02020500000000000000" pitchFamily="18" charset="-120"/>
                <a:cs typeface="PMingLiU" panose="02020500000000000000" pitchFamily="18" charset="-120"/>
              </a:rPr>
              <a:t>亡國與被擄</a:t>
            </a:r>
            <a:endParaRPr lang="en-US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4DC71-B3AE-4474-930B-4EBA368901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發生前</a:t>
            </a:r>
            <a:endParaRPr lang="en-US" sz="4400" u="sn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5321FF-D47E-459F-AB9A-F37B3363D9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難以置信</a:t>
            </a:r>
            <a:endParaRPr kumimoji="0" lang="en-CA" altLang="zh-TW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永遠不會發生</a:t>
            </a:r>
            <a:endParaRPr kumimoji="0" lang="en-CA" altLang="zh-TW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r>
              <a:rPr lang="zh-TW" altLang="en-US" sz="4000" dirty="0"/>
              <a:t>受神保護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15D52D-4D80-4579-8EFC-C171C71688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zh-TW" altLang="en-US" sz="44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  </a:t>
            </a:r>
            <a:r>
              <a:rPr kumimoji="0" lang="zh-TW" altLang="en-US" sz="440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發生後</a:t>
            </a:r>
            <a:endParaRPr lang="en-US" u="sng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A2C1EB-62FF-4B3E-A4F0-452309EA4B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62525" y="2505075"/>
            <a:ext cx="3554016" cy="3684588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恥辱</a:t>
            </a:r>
          </a:p>
          <a:p>
            <a:r>
              <a:rPr lang="zh-TW" altLang="en-US" sz="4000" dirty="0"/>
              <a:t>神慈愛的失落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037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4FD0-B7E6-419A-87D5-8A9E735C9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選擇題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8E6E-B6B3-46DD-BEFB-663344560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神不惜放棄聖殿，任由外邦人踐踏，是不願意祂的 </a:t>
            </a:r>
            <a:r>
              <a:rPr lang="en-US" altLang="zh-TW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________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被神的選民所藐視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endParaRPr lang="en-US" altLang="zh-TW" sz="44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(</a:t>
            </a:r>
            <a:r>
              <a:rPr lang="zh-TW" altLang="en-US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珍饈百味、明珠寶石、律例典章、灯台祭壇</a:t>
            </a:r>
            <a:r>
              <a:rPr lang="en-US" altLang="zh-TW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)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157770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B8E76-6A93-4953-9801-3A51875E6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PMingLiU" panose="02020500000000000000" pitchFamily="18" charset="-120"/>
                <a:cs typeface="PMingLiU" panose="02020500000000000000" pitchFamily="18" charset="-120"/>
              </a:rPr>
              <a:t>亡國與被擄</a:t>
            </a:r>
            <a:endParaRPr lang="en-US" u="sng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4DC71-B3AE-4474-930B-4EBA368901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神的意思</a:t>
            </a:r>
            <a:endParaRPr lang="en-US" sz="4400" u="sn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5321FF-D47E-459F-AB9A-F37B3363D9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慈愛與公義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CA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15D52D-4D80-4579-8EFC-C171C71688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kumimoji="0" lang="zh-TW" altLang="en-US" sz="44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  </a:t>
            </a:r>
            <a:endParaRPr lang="en-US" u="sng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A2C1EB-62FF-4B3E-A4F0-452309EA4B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62525" y="2505075"/>
            <a:ext cx="3554016" cy="3684588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190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70A07-DAB6-4F7D-8F94-7A404750C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被擄的果效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C523A-8EF1-4A4B-AE74-68337E5F6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alt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1. </a:t>
            </a: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有人到聖殿獻</a:t>
            </a:r>
            <a:r>
              <a:rPr lang="zh-TW" altLang="en-US" dirty="0"/>
              <a:t>祭</a:t>
            </a:r>
            <a:r>
              <a:rPr lang="zh-TW" sz="1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，</a:t>
            </a: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結果被殺</a:t>
            </a:r>
            <a:endParaRPr lang="en-CA" altLang="zh-TW" sz="2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耶 利 米 書 </a:t>
            </a:r>
            <a:r>
              <a:rPr lang="en-US" altLang="zh-TW" b="0" i="0" dirty="0">
                <a:solidFill>
                  <a:srgbClr val="000000"/>
                </a:solidFill>
                <a:effectLst/>
                <a:latin typeface="system-ui"/>
              </a:rPr>
              <a:t>41:5-7</a:t>
            </a:r>
            <a:endParaRPr lang="en-CA" altLang="zh-TW" sz="2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indent="0" algn="l">
              <a:buNone/>
            </a:pPr>
            <a:r>
              <a:rPr lang="en-CA" altLang="zh-TW" b="0" i="0" dirty="0">
                <a:solidFill>
                  <a:srgbClr val="000000"/>
                </a:solidFill>
                <a:effectLst/>
                <a:latin typeface="system-ui"/>
              </a:rPr>
              <a:t>5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第 二 天 ， 有 八 十 人 從 示 劍 和 示 羅 ， 並 撒 瑪 利 亞 來 ， 鬍 鬚 剃 去 ， 衣 服 撕 裂 ， 身 體 劃 破 ， 手 拿 素 祭 和 乳 香 ， 要 奉 到 耶 和 華 的 殿 。</a:t>
            </a:r>
          </a:p>
          <a:p>
            <a:pPr marL="0" indent="0" algn="l">
              <a:buNone/>
            </a:pP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尼 探 雅 的 兒 子 以 實 瑪 利 出 米 斯 巴 迎 接 他 們 ， 隨 走 隨 哭 。 遇 見 了 他 們 ， 就 對 他 們 說 ： 你 們 可 以 來 見 亞 希 甘 的 兒 子 基 大 利 。</a:t>
            </a:r>
          </a:p>
          <a:p>
            <a:pPr marL="0" indent="0" algn="l">
              <a:buNone/>
            </a:pP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7 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他 們 到 了 城 中 ， 尼 探 雅 的 兒 子 以 實 瑪 利 和 同 著 他 的 人 就 將 他 們 殺 了 ， 拋 在 坑 中 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7544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70A07-DAB6-4F7D-8F94-7A404750C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被擄的果效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C523A-8EF1-4A4B-AE74-68337E5F6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alt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2. </a:t>
            </a: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有巴比倫，猶太人終於醒悟，不再跟隨偶像，專心留意神的律法，建立會堂制度</a:t>
            </a:r>
            <a:endParaRPr lang="en-CA" altLang="zh-TW" sz="2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940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70A07-DAB6-4F7D-8F94-7A404750C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耶 利 米 書 </a:t>
            </a:r>
            <a:r>
              <a:rPr kumimoji="0" lang="en-CA" altLang="zh-TW" sz="60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j-cs"/>
              </a:rPr>
              <a:t>29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C523A-8EF1-4A4B-AE74-68337E5F6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i="0" dirty="0">
                <a:solidFill>
                  <a:srgbClr val="000000"/>
                </a:solidFill>
                <a:effectLst/>
                <a:latin typeface="system-ui"/>
              </a:rPr>
              <a:t>29 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先 知 耶 利 米 從 耶 路 撒 冷 寄 信 與 被 擄 的 祭 司 、 先 知 ， 和 眾 民 ， 並 生 存 的 長 老 ， 就 是 尼 布 甲 尼 撒 從 耶 路 撒 冷 擄 到 巴 比 倫 去 的 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3382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70A07-DAB6-4F7D-8F94-7A404750C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耶 利 米 書 </a:t>
            </a:r>
            <a:r>
              <a:rPr kumimoji="0" lang="en-CA" altLang="zh-TW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29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C523A-8EF1-4A4B-AE74-68337E5F6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zh-TW" sz="3600" b="1" i="0" dirty="0">
                <a:solidFill>
                  <a:srgbClr val="000000"/>
                </a:solidFill>
                <a:effectLst/>
                <a:latin typeface="system-ui"/>
              </a:rPr>
              <a:t>29 </a:t>
            </a:r>
            <a:r>
              <a:rPr lang="en-US" altLang="zh-TW" sz="3600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system-ui"/>
              </a:rPr>
              <a:t>信 上 說 ： 萬 軍 之 耶 和 華 ─ 以 色 列 的 神 對 一 切 被 擄 去 的 （ 就 是 我 使 他 們 從 耶 路 撒 冷 被 擄 到 巴 比 倫 的 人 ） 如 此 說 ：</a:t>
            </a:r>
          </a:p>
          <a:p>
            <a:pPr marL="0" indent="0" algn="l">
              <a:buNone/>
            </a:pPr>
            <a:r>
              <a:rPr lang="en-US" altLang="zh-TW" sz="3600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system-ui"/>
              </a:rPr>
              <a:t>你 們 要 蓋 造 房 屋 ， 住 在 其 中 ； 栽 種 田 園 ， 吃 其 中 所 產 的 ；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411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70A07-DAB6-4F7D-8F94-7A404750C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耶 利 米 書 </a:t>
            </a:r>
            <a:r>
              <a:rPr kumimoji="0" lang="en-CA" altLang="zh-TW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29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C523A-8EF1-4A4B-AE74-68337E5F6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stem-ui"/>
                <a:ea typeface="新細明體" panose="02020500000000000000" pitchFamily="18" charset="-120"/>
                <a:cs typeface="+mn-cs"/>
              </a:rPr>
              <a:t>29 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娶 妻 生 兒 女 ， 為 你 們 的 兒 子 娶 妻 ， 使 你 們 的 女 兒 嫁 人 ， 生 兒 養 女 。 在 那 裡 生 養 眾 多 ， 不 致 減 少 。</a:t>
            </a:r>
          </a:p>
          <a:p>
            <a:pPr marL="0" indent="0" algn="l">
              <a:buNone/>
            </a:pP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7 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我 所 使 你 們 被 擄 到 的 那 城 ， 你 們 要 為 那 城 求 平 安 ， 為 那 城 禱 告 耶 和 華 ； 因 為 那 城 得 平 安 ， 你 們 也 隨 著 得 平 安 。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6618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70A07-DAB6-4F7D-8F94-7A404750C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耶 利 米 書 </a:t>
            </a:r>
            <a:r>
              <a:rPr kumimoji="0" lang="en-CA" altLang="zh-TW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29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C523A-8EF1-4A4B-AE74-68337E5F6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en-US" altLang="zh-TW" b="1" i="0" dirty="0">
                <a:solidFill>
                  <a:srgbClr val="000000"/>
                </a:solidFill>
                <a:effectLst/>
                <a:latin typeface="system-ui"/>
              </a:rPr>
              <a:t>29 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耶 和 華 說 ： 我 知 道 我 向 你 們 所 懷 的 意 念 是 賜 平 安 的 意 念 ， 不 是 降 災 禍 的 意 念 ， 要 叫 你 們 末 後 有 指 望 。</a:t>
            </a:r>
          </a:p>
          <a:p>
            <a:pPr marL="0" indent="0" algn="l">
              <a:buNone/>
            </a:pP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你 們 要 呼 求 我 ， 禱 告 我 ， 我 就 應 允 你 們 。</a:t>
            </a:r>
          </a:p>
          <a:p>
            <a:pPr marL="0" indent="0" algn="l">
              <a:buNone/>
            </a:pP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13 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你 們 尋 求 我 ， 若 專 心 尋 求 我 ， 就 必 尋 見 。</a:t>
            </a:r>
          </a:p>
          <a:p>
            <a:pPr marL="0" indent="0" algn="l">
              <a:buNone/>
            </a:pP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14 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耶 和 華 說 ： 我 必 被 你 們 尋 見 ， 我 也 必 使 你 們 被 擄 的 人 歸 回 ， 將 你 們 從 各 國 中 和 我 所 趕 你 們 到 的 各 處 招 聚 了 來 ， 又 將 你 們 帶 回 我 使 你 們 被 擄 掠 離 開 的 地 方 。 這 是 耶 和 華 說 的 。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6775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70A07-DAB6-4F7D-8F94-7A404750C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被擄的果效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C523A-8EF1-4A4B-AE74-68337E5F6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i="0" dirty="0">
                <a:solidFill>
                  <a:srgbClr val="000000"/>
                </a:solidFill>
                <a:effectLst/>
                <a:latin typeface="system-ui"/>
              </a:rPr>
              <a:t>神像慈父一樣，安慰受了責打的孩子。雖然神藉巴比倫的手刑罰了叛逆的百姓，但神的心仍然希望他們在被擄之地回轉，並好好過日子，人數增多。因為他們受罰的日子滿足時，神必要將他們帶回。</a:t>
            </a:r>
            <a:endParaRPr lang="en-US" altLang="zh-TW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zh-TW" altLang="en-US" i="0" dirty="0">
                <a:solidFill>
                  <a:srgbClr val="000000"/>
                </a:solidFill>
                <a:effectLst/>
                <a:latin typeface="system-ui"/>
              </a:rPr>
              <a:t>耶利米深深感受到神的憐憫和慈愛 </a:t>
            </a:r>
            <a:r>
              <a:rPr lang="en-CA" altLang="zh-TW" i="0" dirty="0">
                <a:solidFill>
                  <a:srgbClr val="000000"/>
                </a:solidFill>
                <a:effectLst/>
                <a:latin typeface="system-ui"/>
              </a:rPr>
              <a:t>(</a:t>
            </a:r>
            <a:r>
              <a:rPr lang="zh-TW" altLang="en-US" i="0" dirty="0">
                <a:solidFill>
                  <a:srgbClr val="000000"/>
                </a:solidFill>
                <a:effectLst/>
                <a:latin typeface="system-ui"/>
              </a:rPr>
              <a:t>哀</a:t>
            </a:r>
            <a:r>
              <a:rPr lang="en-US" altLang="zh-TW" i="0" dirty="0">
                <a:solidFill>
                  <a:srgbClr val="000000"/>
                </a:solidFill>
                <a:effectLst/>
                <a:latin typeface="system-ui"/>
              </a:rPr>
              <a:t>3</a:t>
            </a:r>
            <a:r>
              <a:rPr lang="zh-TW" altLang="en-US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TW" i="0" dirty="0">
                <a:solidFill>
                  <a:srgbClr val="000000"/>
                </a:solidFill>
                <a:effectLst/>
                <a:latin typeface="system-ui"/>
              </a:rPr>
              <a:t>22-23 </a:t>
            </a:r>
            <a:r>
              <a:rPr lang="zh-TW" altLang="en-US" i="0" dirty="0">
                <a:solidFill>
                  <a:srgbClr val="000000"/>
                </a:solidFill>
                <a:effectLst/>
                <a:latin typeface="system-ui"/>
              </a:rPr>
              <a:t>；</a:t>
            </a:r>
            <a:r>
              <a:rPr lang="en-US" altLang="zh-TW" i="0" dirty="0">
                <a:solidFill>
                  <a:srgbClr val="000000"/>
                </a:solidFill>
                <a:effectLst/>
                <a:latin typeface="system-ui"/>
              </a:rPr>
              <a:t>31-32)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47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4FD0-B7E6-419A-87D5-8A9E735C9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選擇題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8E6E-B6B3-46DD-BEFB-663344560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"</a:t>
            </a:r>
            <a:r>
              <a:rPr lang="zh-TW" altLang="en-US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擄去</a:t>
            </a:r>
            <a:r>
              <a:rPr lang="en-US" altLang="zh-TW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"</a:t>
            </a:r>
            <a:r>
              <a:rPr lang="zh-TW" altLang="en-US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一詞，希伯來語字根的原意是</a:t>
            </a:r>
            <a:r>
              <a:rPr lang="en-US" altLang="zh-TW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______</a:t>
            </a:r>
          </a:p>
          <a:p>
            <a:pPr marL="0" indent="0">
              <a:buNone/>
            </a:pPr>
            <a:r>
              <a:rPr lang="en-US" altLang="zh-TW" sz="4400" dirty="0">
                <a:ea typeface="PMingLiU" panose="02020500000000000000" pitchFamily="18" charset="-120"/>
                <a:cs typeface="PMingLiU" panose="02020500000000000000" pitchFamily="18" charset="-120"/>
              </a:rPr>
              <a:t>	</a:t>
            </a:r>
            <a:r>
              <a:rPr lang="en-US" altLang="zh-TW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(</a:t>
            </a:r>
            <a:r>
              <a:rPr lang="zh-TW" altLang="en-US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逃亡、刑罰、開啟、掠奪</a:t>
            </a:r>
            <a:r>
              <a:rPr lang="en-US" altLang="zh-TW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385274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70A07-DAB6-4F7D-8F94-7A404750C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耶 利 米 哀 歌 </a:t>
            </a:r>
            <a:r>
              <a:rPr kumimoji="0" lang="en-CA" altLang="zh-TW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3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C523A-8EF1-4A4B-AE74-68337E5F6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zh-TW" sz="4000" b="1" i="0" dirty="0">
                <a:solidFill>
                  <a:srgbClr val="000000"/>
                </a:solidFill>
                <a:effectLst/>
                <a:latin typeface="system-ui"/>
              </a:rPr>
              <a:t>22 </a:t>
            </a:r>
            <a:r>
              <a:rPr lang="zh-TW" altLang="en-US" sz="4000" b="1" i="0" dirty="0">
                <a:solidFill>
                  <a:srgbClr val="000000"/>
                </a:solidFill>
                <a:effectLst/>
                <a:latin typeface="system-ui"/>
              </a:rPr>
              <a:t>我 們 不 致 消 滅 ， 是 出 於 耶 和 華 諸 般 的 慈 愛 ； 是 因 他 的 憐 憫 不 致 斷 絕 。</a:t>
            </a:r>
          </a:p>
          <a:p>
            <a:pPr marL="0" indent="0" algn="l">
              <a:buNone/>
            </a:pPr>
            <a:endParaRPr lang="zh-TW" altLang="en-US" sz="4000" b="1" i="0" dirty="0">
              <a:solidFill>
                <a:srgbClr val="000000"/>
              </a:solidFill>
              <a:effectLst/>
              <a:latin typeface="system-ui"/>
            </a:endParaRPr>
          </a:p>
          <a:p>
            <a:pPr marL="0" indent="0" algn="l">
              <a:buNone/>
            </a:pPr>
            <a:r>
              <a:rPr lang="en-US" altLang="zh-TW" sz="4000" b="1" i="0" dirty="0">
                <a:solidFill>
                  <a:srgbClr val="000000"/>
                </a:solidFill>
                <a:effectLst/>
                <a:latin typeface="system-ui"/>
              </a:rPr>
              <a:t>23 </a:t>
            </a:r>
            <a:r>
              <a:rPr lang="zh-TW" altLang="en-US" sz="4000" b="1" i="0" dirty="0">
                <a:solidFill>
                  <a:srgbClr val="000000"/>
                </a:solidFill>
                <a:effectLst/>
                <a:latin typeface="system-ui"/>
              </a:rPr>
              <a:t>每 早 晨 ， 這 都 是 新 的 ； 你 的 誠 實 極 其 廣 大 ！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932962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70A07-DAB6-4F7D-8F94-7A404750C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耶 利 米 哀 歌 </a:t>
            </a:r>
            <a:r>
              <a:rPr kumimoji="0" lang="en-CA" altLang="zh-TW" sz="6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3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C523A-8EF1-4A4B-AE74-68337E5F6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zh-TW" sz="4000" b="1" i="0" dirty="0">
                <a:solidFill>
                  <a:srgbClr val="000000"/>
                </a:solidFill>
                <a:effectLst/>
                <a:latin typeface="system-ui"/>
              </a:rPr>
              <a:t>31 </a:t>
            </a:r>
            <a:r>
              <a:rPr lang="zh-TW" altLang="en-US" sz="4000" b="1" i="0" dirty="0">
                <a:solidFill>
                  <a:srgbClr val="000000"/>
                </a:solidFill>
                <a:effectLst/>
                <a:latin typeface="system-ui"/>
              </a:rPr>
              <a:t>因 為 主 必 不 永 遠 丟 棄 人 。</a:t>
            </a:r>
          </a:p>
          <a:p>
            <a:pPr marL="0" indent="0" algn="l">
              <a:buNone/>
            </a:pPr>
            <a:endParaRPr lang="zh-TW" altLang="en-US" sz="4000" b="1" i="0" dirty="0">
              <a:solidFill>
                <a:srgbClr val="000000"/>
              </a:solidFill>
              <a:effectLst/>
              <a:latin typeface="system-ui"/>
            </a:endParaRPr>
          </a:p>
          <a:p>
            <a:pPr marL="0" indent="0" algn="l">
              <a:buNone/>
            </a:pPr>
            <a:r>
              <a:rPr lang="en-US" altLang="zh-TW" sz="4000" b="1" i="0" dirty="0">
                <a:solidFill>
                  <a:srgbClr val="000000"/>
                </a:solidFill>
                <a:effectLst/>
                <a:latin typeface="system-ui"/>
              </a:rPr>
              <a:t>32 </a:t>
            </a:r>
            <a:r>
              <a:rPr lang="zh-TW" altLang="en-US" sz="4000" b="1" i="0" dirty="0">
                <a:solidFill>
                  <a:srgbClr val="000000"/>
                </a:solidFill>
                <a:effectLst/>
                <a:latin typeface="system-ui"/>
              </a:rPr>
              <a:t>主 雖 使 人 憂 愁 ， 還 要 照 他 諸 般 的 慈 愛 發 憐 憫 </a:t>
            </a:r>
            <a:r>
              <a:rPr lang="zh-TW" altLang="en-US" sz="4800" b="1" i="0" dirty="0">
                <a:solidFill>
                  <a:srgbClr val="000000"/>
                </a:solidFill>
                <a:effectLst/>
                <a:latin typeface="system-ui"/>
              </a:rPr>
              <a:t>。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641827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46AE-9420-45CE-B59F-DA40AE4B4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結語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ABCC4-A05A-4831-8ECE-D441E3429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神容許耶路撒冷滅亡，揭示人的驕傲、敗壞，打開了以色列家更新悔改的路</a:t>
            </a:r>
            <a:endParaRPr lang="en-US" altLang="zh-TW" sz="2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altLang="zh-TW" sz="2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耶利米為百姓心剛硬，最後亡國而心如刀割。其實神的心比耶利米更難受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。</a:t>
            </a:r>
            <a:endParaRPr lang="en-US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615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C6E39-3CA1-47FF-B943-38E8123EC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學習經文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3F36F-9DAA-4FFA-B2FD-105A0467B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耶利米哀歌</a:t>
            </a:r>
            <a:r>
              <a:rPr lang="en-CA" altLang="zh-TW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 </a:t>
            </a:r>
            <a:r>
              <a:rPr lang="en-CA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zh-TW" sz="4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lang="en-CA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19-66</a:t>
            </a:r>
            <a:endParaRPr lang="en-US" sz="4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1489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C6E39-3CA1-47FF-B943-38E8123EC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耶利米哀歌</a:t>
            </a:r>
            <a:r>
              <a:rPr kumimoji="0" lang="en-CA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kumimoji="0" lang="en-CA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19-66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3F36F-9DAA-4FFA-B2FD-105A0467B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試描述先知當時的心情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(19-20)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為什麼先知的心情突然</a:t>
            </a:r>
            <a:r>
              <a:rPr lang="zh-TW" altLang="en-US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由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消極轉為積極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(21)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？</a:t>
            </a:r>
            <a:r>
              <a:rPr lang="zh-TW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他說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想起這事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是什麼意思？</a:t>
            </a: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為什麼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人在幼年負軛，這原是好的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”(27)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？試從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27-40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節中，尋找先知的理據。</a:t>
            </a: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6297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C6E39-3CA1-47FF-B943-38E8123EC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耶利米哀歌</a:t>
            </a:r>
            <a:r>
              <a:rPr kumimoji="0" lang="en-CA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：</a:t>
            </a:r>
            <a:r>
              <a:rPr kumimoji="0" lang="en-CA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19-66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3F36F-9DAA-4FFA-B2FD-105A0467B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耶利米如何形容神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(31-40)</a:t>
            </a: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？這對一群在困苦中的以色列人有什麼幫助？</a:t>
            </a:r>
            <a:endParaRPr lang="en-CA" altLang="zh-TW" sz="2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為什麼先知一方面叫人禱告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(41), </a:t>
            </a: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另一方面又說神不聽人禱告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(44)</a:t>
            </a:r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？</a:t>
            </a:r>
            <a:endParaRPr lang="en-CA" altLang="zh-TW" sz="2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從耶利米的禱告中</a:t>
            </a:r>
            <a:r>
              <a:rPr lang="en-C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(41-66)</a:t>
            </a:r>
            <a:r>
              <a:rPr 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，試找出他內心有何掙扎？他又如何面對？</a:t>
            </a:r>
            <a:endParaRPr lang="en-US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r>
              <a:rPr lang="zh-TW" sz="2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如果我們今天要面對個人及民族的困境，該如何應付？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19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8C91B-9C9F-49DD-8B23-85F51184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sz="5400" b="1" u="sng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陷落、被擄的過程</a:t>
            </a:r>
            <a:endParaRPr lang="en-US" sz="54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5C99C-92D6-4C78-8B8F-F55FF2FEE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sz="4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被擄的預言</a:t>
            </a:r>
            <a:endParaRPr lang="en-CA" altLang="zh-TW" sz="4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sz="48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耶路撒冷陷落</a:t>
            </a: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PMingLiU" panose="02020500000000000000" pitchFamily="18" charset="-120"/>
                <a:cs typeface="PMingLiU" panose="02020500000000000000" pitchFamily="18" charset="-120"/>
              </a:rPr>
              <a:t>的預言</a:t>
            </a:r>
            <a:endParaRPr kumimoji="0" lang="en-CA" altLang="zh-TW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endParaRPr lang="en-CA" altLang="zh-TW" sz="4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59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8C91B-9C9F-49DD-8B23-85F51184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i="0" dirty="0">
                <a:solidFill>
                  <a:srgbClr val="000000"/>
                </a:solidFill>
                <a:effectLst/>
                <a:latin typeface="system-ui"/>
              </a:rPr>
              <a:t>耶 利 米 書 </a:t>
            </a:r>
            <a:r>
              <a:rPr lang="en-US" altLang="zh-TW" sz="6000" b="1" i="0" dirty="0">
                <a:solidFill>
                  <a:srgbClr val="000000"/>
                </a:solidFill>
                <a:effectLst/>
                <a:latin typeface="system-ui"/>
              </a:rPr>
              <a:t>38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5C99C-92D6-4C78-8B8F-F55FF2FEE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zh-TW" sz="3600" b="1" i="0" dirty="0">
                <a:solidFill>
                  <a:srgbClr val="000000"/>
                </a:solidFill>
                <a:effectLst/>
                <a:latin typeface="system-ui"/>
              </a:rPr>
              <a:t>38 </a:t>
            </a:r>
            <a:r>
              <a:rPr lang="en-US" altLang="zh-TW" sz="36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system-ui"/>
              </a:rPr>
              <a:t>耶 和 華 如 此 說 ： 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system-ui"/>
              </a:rPr>
              <a:t>住 在 這 城 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system-ui"/>
              </a:rPr>
              <a:t>裡 的 必 遭 刀 劍 、 饑 荒 、 瘟 疫 而 死 ； 但 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system-ui"/>
              </a:rPr>
              <a:t>出 去 歸 降 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system-ui"/>
              </a:rPr>
              <a:t>迦 勒 底 人 的 必 得 存 活 ， 就 是 以 自 己 命 為 掠 物 的 ， 必 得 存 活 。</a:t>
            </a:r>
          </a:p>
          <a:p>
            <a:pPr marL="0" indent="0" algn="l">
              <a:buNone/>
            </a:pPr>
            <a:r>
              <a:rPr lang="en-US" altLang="zh-TW" sz="36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system-ui"/>
              </a:rPr>
              <a:t>耶 和 華 如 此 說 ： 這 城 必 要 交 在 巴 比 倫 王 軍 隊 的 手 中 ， 他 必 攻 取 這 城 。</a:t>
            </a:r>
          </a:p>
          <a:p>
            <a:endParaRPr lang="en-CA" altLang="zh-TW" sz="4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endParaRPr lang="en-CA" altLang="zh-TW" sz="4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1342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8C91B-9C9F-49DD-8B23-85F51184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i="0" dirty="0">
                <a:solidFill>
                  <a:srgbClr val="000000"/>
                </a:solidFill>
                <a:effectLst/>
                <a:latin typeface="system-ui"/>
              </a:rPr>
              <a:t>耶 利 米 書 </a:t>
            </a:r>
            <a:r>
              <a:rPr lang="en-US" altLang="zh-TW" sz="6000" b="1" i="0" dirty="0">
                <a:solidFill>
                  <a:srgbClr val="000000"/>
                </a:solidFill>
                <a:effectLst/>
                <a:latin typeface="system-ui"/>
              </a:rPr>
              <a:t>38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5C99C-92D6-4C78-8B8F-F55FF2FEE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0" i="0" dirty="0">
                <a:solidFill>
                  <a:srgbClr val="000000"/>
                </a:solidFill>
                <a:effectLst/>
                <a:latin typeface="system-ui"/>
              </a:rPr>
              <a:t>4 </a:t>
            </a:r>
            <a:r>
              <a:rPr lang="zh-TW" altLang="en-US" sz="4000" b="0" i="0" dirty="0">
                <a:solidFill>
                  <a:srgbClr val="000000"/>
                </a:solidFill>
                <a:effectLst/>
                <a:latin typeface="system-ui"/>
              </a:rPr>
              <a:t>於 是 首 領 對 王 說 ： 求 你 將 這 人 治 死 ； 因 他 向 城 裡 剩 下 的 兵 丁 和 眾 民 說 這 樣 的 話 ， 使 他 們 的 手 發 軟 。 這 人 不 是 求 這 百 姓 得 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system-ui"/>
              </a:rPr>
              <a:t>平 安</a:t>
            </a:r>
            <a:r>
              <a:rPr lang="zh-TW" altLang="en-US" sz="4000" b="0" i="0" dirty="0">
                <a:solidFill>
                  <a:srgbClr val="000000"/>
                </a:solidFill>
                <a:effectLst/>
                <a:latin typeface="system-ui"/>
              </a:rPr>
              <a:t> ， 乃 是 叫 他 們 受 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system-ui"/>
              </a:rPr>
              <a:t>災 禍 </a:t>
            </a:r>
            <a:r>
              <a:rPr lang="zh-TW" altLang="en-US" sz="4000" b="0" i="0" dirty="0">
                <a:solidFill>
                  <a:srgbClr val="000000"/>
                </a:solidFill>
                <a:effectLst/>
                <a:latin typeface="system-ui"/>
              </a:rPr>
              <a:t>。</a:t>
            </a:r>
            <a:endParaRPr lang="en-CA" altLang="zh-TW" sz="40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1945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8C91B-9C9F-49DD-8B23-85F51184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i="0" dirty="0">
                <a:solidFill>
                  <a:srgbClr val="000000"/>
                </a:solidFill>
                <a:effectLst/>
                <a:latin typeface="system-ui"/>
              </a:rPr>
              <a:t>陷落、被擄的預言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5C99C-92D6-4C78-8B8F-F55FF2FEE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當耶利米的話一出</a:t>
            </a:r>
            <a:r>
              <a:rPr lang="en-US" altLang="zh-TW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,</a:t>
            </a:r>
            <a:r>
              <a:rPr lang="zh-TW" altLang="en-US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立刻引起首領們的憤怒</a:t>
            </a:r>
            <a:r>
              <a:rPr lang="en-US" altLang="zh-TW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,</a:t>
            </a:r>
            <a:r>
              <a:rPr lang="zh-TW" altLang="en-US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因為他宣告敵人必定得勝</a:t>
            </a:r>
            <a:r>
              <a:rPr lang="en-US" altLang="zh-TW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!</a:t>
            </a:r>
            <a:endParaRPr lang="en-CA" altLang="zh-TW" sz="44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endParaRPr lang="en-CA" altLang="zh-TW" sz="4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179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4FD0-B7E6-419A-87D5-8A9E735C9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6000" b="1" u="sng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PMingLiU" panose="02020500000000000000" pitchFamily="18" charset="-120"/>
              </a:rPr>
              <a:t>選擇題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38E6E-B6B3-46DD-BEFB-663344560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為了說明耶路撒冷要面對的羞辱，先知以西結曾經</a:t>
            </a:r>
            <a:r>
              <a:rPr lang="en-US" altLang="zh-TW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______</a:t>
            </a:r>
          </a:p>
          <a:p>
            <a:pPr marL="0" indent="0">
              <a:buNone/>
            </a:pPr>
            <a:r>
              <a:rPr lang="en-US" altLang="zh-TW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(</a:t>
            </a:r>
            <a:r>
              <a:rPr lang="zh-TW" altLang="en-US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絕食、剃髮、入獄、休妻</a:t>
            </a:r>
            <a:r>
              <a:rPr lang="en-US" altLang="zh-TW" sz="4400" dirty="0">
                <a:effectLst/>
                <a:ea typeface="PMingLiU" panose="02020500000000000000" pitchFamily="18" charset="-120"/>
                <a:cs typeface="PMingLiU" panose="02020500000000000000" pitchFamily="18" charset="-120"/>
              </a:rPr>
              <a:t>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78437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8C91B-9C9F-49DD-8B23-85F51184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i="0" dirty="0">
                <a:solidFill>
                  <a:srgbClr val="000000"/>
                </a:solidFill>
                <a:effectLst/>
                <a:latin typeface="system-ui"/>
              </a:rPr>
              <a:t>耶 利 米 書 </a:t>
            </a:r>
            <a:r>
              <a:rPr lang="en-US" altLang="zh-TW" sz="6000" b="1" i="0" dirty="0">
                <a:solidFill>
                  <a:srgbClr val="000000"/>
                </a:solidFill>
                <a:effectLst/>
                <a:latin typeface="system-ui"/>
              </a:rPr>
              <a:t>39</a:t>
            </a:r>
            <a:endParaRPr lang="en-US" sz="60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5C99C-92D6-4C78-8B8F-F55FF2FEE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zh-TW" sz="3600" b="1" i="0" dirty="0">
                <a:solidFill>
                  <a:srgbClr val="000000"/>
                </a:solidFill>
                <a:effectLst/>
                <a:latin typeface="system-ui"/>
              </a:rPr>
              <a:t>39 </a:t>
            </a:r>
            <a:r>
              <a:rPr lang="zh-TW" altLang="en-US" sz="3600" b="1" i="0" dirty="0">
                <a:solidFill>
                  <a:srgbClr val="000000"/>
                </a:solidFill>
                <a:effectLst/>
                <a:latin typeface="system-ui"/>
              </a:rPr>
              <a:t>猶 大 王 西 底 家 </a:t>
            </a:r>
            <a:r>
              <a:rPr lang="zh-TW" altLang="en-US" sz="3600" b="1" i="0" dirty="0">
                <a:solidFill>
                  <a:srgbClr val="FF0000"/>
                </a:solidFill>
                <a:effectLst/>
                <a:latin typeface="system-ui"/>
              </a:rPr>
              <a:t>第 九 年 </a:t>
            </a:r>
            <a:r>
              <a:rPr lang="zh-TW" altLang="en-US" sz="3600" b="1" i="0" dirty="0">
                <a:solidFill>
                  <a:srgbClr val="000000"/>
                </a:solidFill>
                <a:effectLst/>
                <a:latin typeface="system-ui"/>
              </a:rPr>
              <a:t>十 月 ， 巴 比 倫 王 尼 布 甲 尼 撒 率 領 全 軍 來 圍 困 耶 路 撒 冷 。</a:t>
            </a:r>
          </a:p>
          <a:p>
            <a:pPr marL="0" indent="0" algn="l">
              <a:buNone/>
            </a:pPr>
            <a:endParaRPr lang="zh-TW" altLang="en-US" sz="3600" b="1" i="0" dirty="0">
              <a:solidFill>
                <a:srgbClr val="000000"/>
              </a:solidFill>
              <a:effectLst/>
              <a:latin typeface="system-ui"/>
            </a:endParaRPr>
          </a:p>
          <a:p>
            <a:pPr marL="0" indent="0" algn="l">
              <a:buNone/>
            </a:pPr>
            <a:r>
              <a:rPr lang="en-US" altLang="zh-TW" sz="3600" b="1" i="0" dirty="0">
                <a:solidFill>
                  <a:srgbClr val="000000"/>
                </a:solidFill>
                <a:effectLst/>
                <a:latin typeface="system-ui"/>
              </a:rPr>
              <a:t>2 </a:t>
            </a:r>
            <a:r>
              <a:rPr lang="zh-TW" altLang="en-US" sz="3600" b="1" i="0" dirty="0">
                <a:solidFill>
                  <a:srgbClr val="000000"/>
                </a:solidFill>
                <a:effectLst/>
                <a:latin typeface="system-ui"/>
              </a:rPr>
              <a:t>西 底 家 </a:t>
            </a:r>
            <a:r>
              <a:rPr lang="zh-TW" altLang="en-US" sz="3600" b="1" i="0" dirty="0">
                <a:solidFill>
                  <a:srgbClr val="FF0000"/>
                </a:solidFill>
                <a:effectLst/>
                <a:latin typeface="system-ui"/>
              </a:rPr>
              <a:t>十 一 年 </a:t>
            </a:r>
            <a:r>
              <a:rPr lang="zh-TW" altLang="en-US" sz="3600" b="1" i="0" dirty="0">
                <a:solidFill>
                  <a:srgbClr val="000000"/>
                </a:solidFill>
                <a:effectLst/>
                <a:latin typeface="system-ui"/>
              </a:rPr>
              <a:t>四 月 初 九 日 ， 城 被 攻 破 。</a:t>
            </a:r>
            <a:endParaRPr lang="en-CA" altLang="zh-TW" sz="4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endParaRPr lang="en-CA" altLang="zh-TW" sz="4800" dirty="0">
              <a:effectLst/>
              <a:ea typeface="PMingLiU" panose="02020500000000000000" pitchFamily="18" charset="-120"/>
              <a:cs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2681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1239</TotalTime>
  <Words>2365</Words>
  <Application>Microsoft Office PowerPoint</Application>
  <PresentationFormat>On-screen Show (4:3)</PresentationFormat>
  <Paragraphs>131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system-ui</vt:lpstr>
      <vt:lpstr>Arial</vt:lpstr>
      <vt:lpstr>Calibri</vt:lpstr>
      <vt:lpstr>Calibri Light</vt:lpstr>
      <vt:lpstr>Times New Roman</vt:lpstr>
      <vt:lpstr>Office Theme</vt:lpstr>
      <vt:lpstr>透析慈愛的逆轉</vt:lpstr>
      <vt:lpstr>本課目的</vt:lpstr>
      <vt:lpstr>選擇題</vt:lpstr>
      <vt:lpstr>陷落、被擄的過程</vt:lpstr>
      <vt:lpstr>耶 利 米 書 38</vt:lpstr>
      <vt:lpstr>耶 利 米 書 38</vt:lpstr>
      <vt:lpstr>陷落、被擄的預言</vt:lpstr>
      <vt:lpstr>選擇題</vt:lpstr>
      <vt:lpstr>耶 利 米 書 39</vt:lpstr>
      <vt:lpstr>耶路撒冷被圍困</vt:lpstr>
      <vt:lpstr>耶 利 米 書 52</vt:lpstr>
      <vt:lpstr>耶 利 米 哀 歌 2</vt:lpstr>
      <vt:lpstr>耶 利 米 哀 歌 2</vt:lpstr>
      <vt:lpstr>耶路撒冷陷落</vt:lpstr>
      <vt:lpstr>耶路撒冷陷落</vt:lpstr>
      <vt:lpstr>亡國與被擄</vt:lpstr>
      <vt:lpstr>被擄的目的 </vt:lpstr>
      <vt:lpstr>被擄的目的 </vt:lpstr>
      <vt:lpstr>選擇題</vt:lpstr>
      <vt:lpstr>亡國與被擄</vt:lpstr>
      <vt:lpstr>選擇題</vt:lpstr>
      <vt:lpstr>亡國與被擄</vt:lpstr>
      <vt:lpstr>被擄的果效</vt:lpstr>
      <vt:lpstr>被擄的果效</vt:lpstr>
      <vt:lpstr>耶 利 米 書 29</vt:lpstr>
      <vt:lpstr>耶 利 米 書 29</vt:lpstr>
      <vt:lpstr>耶 利 米 書 29</vt:lpstr>
      <vt:lpstr>耶 利 米 書 29</vt:lpstr>
      <vt:lpstr>被擄的果效</vt:lpstr>
      <vt:lpstr>耶 利 米 哀 歌 3</vt:lpstr>
      <vt:lpstr>耶 利 米 哀 歌 3</vt:lpstr>
      <vt:lpstr>結語</vt:lpstr>
      <vt:lpstr>學習經文</vt:lpstr>
      <vt:lpstr>耶利米哀歌3：19-66</vt:lpstr>
      <vt:lpstr>耶利米哀歌3：19-66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透析慈愛的逆轉</dc:title>
  <dc:creator>Anthony Miu</dc:creator>
  <cp:lastModifiedBy>Anthony Miu</cp:lastModifiedBy>
  <cp:revision>3</cp:revision>
  <cp:lastPrinted>2021-05-09T03:48:23Z</cp:lastPrinted>
  <dcterms:created xsi:type="dcterms:W3CDTF">2021-05-06T18:02:27Z</dcterms:created>
  <dcterms:modified xsi:type="dcterms:W3CDTF">2021-05-09T23:35:03Z</dcterms:modified>
</cp:coreProperties>
</file>