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40" r:id="rId2"/>
    <p:sldId id="381" r:id="rId3"/>
    <p:sldId id="397" r:id="rId4"/>
    <p:sldId id="398" r:id="rId5"/>
    <p:sldId id="400" r:id="rId6"/>
    <p:sldId id="407" r:id="rId7"/>
    <p:sldId id="405" r:id="rId8"/>
    <p:sldId id="408" r:id="rId9"/>
    <p:sldId id="399" r:id="rId10"/>
    <p:sldId id="402" r:id="rId11"/>
    <p:sldId id="401" r:id="rId12"/>
    <p:sldId id="404" r:id="rId13"/>
    <p:sldId id="409" r:id="rId14"/>
    <p:sldId id="410" r:id="rId15"/>
    <p:sldId id="411" r:id="rId16"/>
    <p:sldId id="418" r:id="rId17"/>
    <p:sldId id="412" r:id="rId18"/>
    <p:sldId id="413" r:id="rId19"/>
    <p:sldId id="414" r:id="rId20"/>
    <p:sldId id="403" r:id="rId21"/>
    <p:sldId id="419" r:id="rId22"/>
    <p:sldId id="415" r:id="rId23"/>
    <p:sldId id="422" r:id="rId24"/>
    <p:sldId id="416" r:id="rId25"/>
    <p:sldId id="417" r:id="rId26"/>
  </p:sldIdLst>
  <p:sldSz cx="9144000" cy="5143500" type="screen16x9"/>
  <p:notesSz cx="6858000" cy="91440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4372F7"/>
    <a:srgbClr val="B09260"/>
    <a:srgbClr val="143D68"/>
    <a:srgbClr val="00CC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67211" autoAdjust="0"/>
  </p:normalViewPr>
  <p:slideViewPr>
    <p:cSldViewPr>
      <p:cViewPr varScale="1">
        <p:scale>
          <a:sx n="72" d="100"/>
          <a:sy n="72" d="100"/>
        </p:scale>
        <p:origin x="1488" y="58"/>
      </p:cViewPr>
      <p:guideLst>
        <p:guide orient="horz" pos="1620"/>
        <p:guide pos="2880"/>
      </p:guideLst>
    </p:cSldViewPr>
  </p:slideViewPr>
  <p:notesTextViewPr>
    <p:cViewPr>
      <p:scale>
        <a:sx n="3" d="2"/>
        <a:sy n="3" d="2"/>
      </p:scale>
      <p:origin x="0" y="0"/>
    </p:cViewPr>
  </p:notesTextViewPr>
  <p:sorterViewPr>
    <p:cViewPr varScale="1">
      <p:scale>
        <a:sx n="100" d="100"/>
        <a:sy n="100" d="100"/>
      </p:scale>
      <p:origin x="0" y="-7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972993-E8F3-4247-A09A-D18DB12613E1}" type="datetimeFigureOut">
              <a:rPr lang="en-US" smtClean="0"/>
              <a:pPr/>
              <a:t>12/20/2020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36AA68-46C4-4624-AAD9-B7CBFCEBAE2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p:txBody>
      </p:sp>
      <p:sp>
        <p:nvSpPr>
          <p:cNvPr id="4" name="Slide Number Placeholder 3"/>
          <p:cNvSpPr>
            <a:spLocks noGrp="1"/>
          </p:cNvSpPr>
          <p:nvPr>
            <p:ph type="sldNum" sz="quarter" idx="5"/>
          </p:nvPr>
        </p:nvSpPr>
        <p:spPr/>
        <p:txBody>
          <a:bodyPr/>
          <a:lstStyle/>
          <a:p>
            <a:fld id="{6F36AA68-46C4-4624-AAD9-B7CBFCEBAE28}" type="slidenum">
              <a:rPr lang="en-US" smtClean="0"/>
              <a:pPr/>
              <a:t>1</a:t>
            </a:fld>
            <a:endParaRPr lang="en-US"/>
          </a:p>
        </p:txBody>
      </p:sp>
    </p:spTree>
    <p:extLst>
      <p:ext uri="{BB962C8B-B14F-4D97-AF65-F5344CB8AC3E}">
        <p14:creationId xmlns:p14="http://schemas.microsoft.com/office/powerpoint/2010/main" val="21999987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p:txBody>
      </p:sp>
      <p:sp>
        <p:nvSpPr>
          <p:cNvPr id="4" name="Slide Number Placeholder 3"/>
          <p:cNvSpPr>
            <a:spLocks noGrp="1"/>
          </p:cNvSpPr>
          <p:nvPr>
            <p:ph type="sldNum" sz="quarter" idx="5"/>
          </p:nvPr>
        </p:nvSpPr>
        <p:spPr/>
        <p:txBody>
          <a:bodyPr/>
          <a:lstStyle/>
          <a:p>
            <a:fld id="{6F36AA68-46C4-4624-AAD9-B7CBFCEBAE28}" type="slidenum">
              <a:rPr lang="en-US" smtClean="0"/>
              <a:pPr/>
              <a:t>10</a:t>
            </a:fld>
            <a:endParaRPr lang="en-US"/>
          </a:p>
        </p:txBody>
      </p:sp>
    </p:spTree>
    <p:extLst>
      <p:ext uri="{BB962C8B-B14F-4D97-AF65-F5344CB8AC3E}">
        <p14:creationId xmlns:p14="http://schemas.microsoft.com/office/powerpoint/2010/main" val="1467414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p:txBody>
      </p:sp>
      <p:sp>
        <p:nvSpPr>
          <p:cNvPr id="4" name="Slide Number Placeholder 3"/>
          <p:cNvSpPr>
            <a:spLocks noGrp="1"/>
          </p:cNvSpPr>
          <p:nvPr>
            <p:ph type="sldNum" sz="quarter" idx="5"/>
          </p:nvPr>
        </p:nvSpPr>
        <p:spPr/>
        <p:txBody>
          <a:bodyPr/>
          <a:lstStyle/>
          <a:p>
            <a:fld id="{6F36AA68-46C4-4624-AAD9-B7CBFCEBAE28}" type="slidenum">
              <a:rPr lang="en-US" smtClean="0"/>
              <a:pPr/>
              <a:t>11</a:t>
            </a:fld>
            <a:endParaRPr lang="en-US"/>
          </a:p>
        </p:txBody>
      </p:sp>
    </p:spTree>
    <p:extLst>
      <p:ext uri="{BB962C8B-B14F-4D97-AF65-F5344CB8AC3E}">
        <p14:creationId xmlns:p14="http://schemas.microsoft.com/office/powerpoint/2010/main" val="14580477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p:txBody>
      </p:sp>
      <p:sp>
        <p:nvSpPr>
          <p:cNvPr id="4" name="Slide Number Placeholder 3"/>
          <p:cNvSpPr>
            <a:spLocks noGrp="1"/>
          </p:cNvSpPr>
          <p:nvPr>
            <p:ph type="sldNum" sz="quarter" idx="5"/>
          </p:nvPr>
        </p:nvSpPr>
        <p:spPr/>
        <p:txBody>
          <a:bodyPr/>
          <a:lstStyle/>
          <a:p>
            <a:fld id="{6F36AA68-46C4-4624-AAD9-B7CBFCEBAE28}" type="slidenum">
              <a:rPr lang="en-US" smtClean="0"/>
              <a:pPr/>
              <a:t>12</a:t>
            </a:fld>
            <a:endParaRPr lang="en-US"/>
          </a:p>
        </p:txBody>
      </p:sp>
    </p:spTree>
    <p:extLst>
      <p:ext uri="{BB962C8B-B14F-4D97-AF65-F5344CB8AC3E}">
        <p14:creationId xmlns:p14="http://schemas.microsoft.com/office/powerpoint/2010/main" val="18110083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羅馬曆法的儒略曆的</a:t>
            </a:r>
            <a:r>
              <a:rPr lang="en-US" altLang="zh-CN" dirty="0"/>
              <a:t>12</a:t>
            </a:r>
            <a:r>
              <a:rPr lang="zh-CN" altLang="en-US" dirty="0"/>
              <a:t>月</a:t>
            </a:r>
            <a:r>
              <a:rPr lang="en-US" altLang="zh-CN" dirty="0"/>
              <a:t>25</a:t>
            </a:r>
            <a:r>
              <a:rPr lang="zh-CN" altLang="en-US" dirty="0"/>
              <a:t>日，是公曆</a:t>
            </a:r>
            <a:r>
              <a:rPr lang="en-US" altLang="zh-CN" dirty="0"/>
              <a:t>1</a:t>
            </a:r>
            <a:r>
              <a:rPr lang="zh-CN" altLang="en-US" dirty="0"/>
              <a:t>月</a:t>
            </a:r>
            <a:r>
              <a:rPr lang="en-US" altLang="zh-CN" dirty="0"/>
              <a:t>7</a:t>
            </a:r>
            <a:r>
              <a:rPr lang="zh-CN" altLang="en-US" dirty="0"/>
              <a:t>日。</a:t>
            </a:r>
            <a:r>
              <a:rPr lang="zh-TW" altLang="en-US" dirty="0"/>
              <a:t>亞美尼亞是</a:t>
            </a:r>
            <a:r>
              <a:rPr lang="en-US" altLang="zh-TW" dirty="0"/>
              <a:t>1</a:t>
            </a:r>
            <a:r>
              <a:rPr lang="zh-TW" altLang="en-US" dirty="0"/>
              <a:t>月</a:t>
            </a:r>
            <a:r>
              <a:rPr lang="en-US" altLang="zh-TW" dirty="0"/>
              <a:t>6</a:t>
            </a:r>
            <a:r>
              <a:rPr lang="zh-TW" altLang="en-US" dirty="0"/>
              <a:t>日，稱為「聖靈節」。亞美尼亞教會更關注主顯節，而不是聖誕節。</a:t>
            </a:r>
            <a:r>
              <a:rPr lang="zh-CN" altLang="en-US" dirty="0"/>
              <a:t>儒略曆的</a:t>
            </a:r>
            <a:r>
              <a:rPr lang="en-US" altLang="zh-CN" dirty="0"/>
              <a:t>1</a:t>
            </a:r>
            <a:r>
              <a:rPr lang="zh-CN" altLang="en-US" dirty="0"/>
              <a:t>月</a:t>
            </a:r>
            <a:r>
              <a:rPr lang="en-US" altLang="zh-CN" dirty="0"/>
              <a:t>6</a:t>
            </a:r>
            <a:r>
              <a:rPr lang="zh-CN" altLang="en-US" dirty="0"/>
              <a:t>日，是公曆</a:t>
            </a:r>
            <a:r>
              <a:rPr lang="en-US" altLang="zh-CN" dirty="0"/>
              <a:t>1</a:t>
            </a:r>
            <a:r>
              <a:rPr lang="zh-CN" altLang="en-US" dirty="0"/>
              <a:t>月</a:t>
            </a:r>
            <a:r>
              <a:rPr lang="en-US" altLang="zh-CN" dirty="0"/>
              <a:t>19</a:t>
            </a:r>
            <a:r>
              <a:rPr lang="zh-CN" altLang="en-US" dirty="0"/>
              <a:t>日</a:t>
            </a:r>
            <a:r>
              <a:rPr lang="en-US" altLang="zh-CN" dirty="0"/>
              <a:t>.</a:t>
            </a:r>
            <a:endParaRPr lang="en-CA"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b="0" i="0" dirty="0">
                <a:effectLst/>
                <a:latin typeface="Roboto" panose="02000000000000000000" pitchFamily="2" charset="0"/>
              </a:rPr>
              <a:t>CXCY〈</a:t>
            </a:r>
            <a:r>
              <a:rPr lang="zh-TW" altLang="en-US" b="0" i="0" dirty="0">
                <a:effectLst/>
                <a:latin typeface="Roboto" panose="02000000000000000000" pitchFamily="2" charset="0"/>
              </a:rPr>
              <a:t>誠心呈義</a:t>
            </a:r>
            <a:r>
              <a:rPr lang="en-US" altLang="zh-TW" b="0" i="0" dirty="0">
                <a:effectLst/>
                <a:latin typeface="Roboto" panose="02000000000000000000" pitchFamily="2" charset="0"/>
              </a:rPr>
              <a:t>〉</a:t>
            </a:r>
            <a:r>
              <a:rPr lang="zh-TW" altLang="en-US" b="0" i="0" dirty="0">
                <a:effectLst/>
                <a:latin typeface="Roboto" panose="02000000000000000000" pitchFamily="2" charset="0"/>
              </a:rPr>
              <a:t>耶穌是什麼時候誕生的？</a:t>
            </a:r>
            <a:r>
              <a:rPr lang="en-CA" altLang="zh-CN" dirty="0"/>
              <a:t>https://www.youtube.com/watch?v=Jf_ioQ-4Sck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p:txBody>
      </p:sp>
      <p:sp>
        <p:nvSpPr>
          <p:cNvPr id="4" name="Slide Number Placeholder 3"/>
          <p:cNvSpPr>
            <a:spLocks noGrp="1"/>
          </p:cNvSpPr>
          <p:nvPr>
            <p:ph type="sldNum" sz="quarter" idx="5"/>
          </p:nvPr>
        </p:nvSpPr>
        <p:spPr/>
        <p:txBody>
          <a:bodyPr/>
          <a:lstStyle/>
          <a:p>
            <a:fld id="{6F36AA68-46C4-4624-AAD9-B7CBFCEBAE28}" type="slidenum">
              <a:rPr lang="en-US" smtClean="0"/>
              <a:pPr/>
              <a:t>13</a:t>
            </a:fld>
            <a:endParaRPr lang="en-US"/>
          </a:p>
        </p:txBody>
      </p:sp>
    </p:spTree>
    <p:extLst>
      <p:ext uri="{BB962C8B-B14F-4D97-AF65-F5344CB8AC3E}">
        <p14:creationId xmlns:p14="http://schemas.microsoft.com/office/powerpoint/2010/main" val="1253057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12</a:t>
            </a:r>
            <a:r>
              <a:rPr lang="zh-CN" altLang="en-US" sz="1200" b="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月要全國人民勞師動眾、在寒冬中長途跋涉回鄉登記，不大可能。根據美國學者</a:t>
            </a:r>
            <a:r>
              <a:rPr lang="en-US" altLang="zh-CN" sz="1200" b="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Dr. Ernest Martin1993</a:t>
            </a:r>
            <a:r>
              <a:rPr lang="zh-CN" altLang="en-US" sz="1200" b="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年的研究結果，公元前二年，是羅馬建城</a:t>
            </a:r>
            <a:r>
              <a:rPr lang="en-US" altLang="zh-CN" sz="1200" b="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750</a:t>
            </a:r>
            <a:r>
              <a:rPr lang="zh-CN" altLang="en-US" sz="1200" b="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周年和奧古斯都統治羅馬</a:t>
            </a:r>
            <a:r>
              <a:rPr lang="en-US" altLang="zh-CN" sz="1200" b="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25</a:t>
            </a:r>
            <a:r>
              <a:rPr lang="zh-CN" altLang="en-US" sz="1200" b="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年的雙重紀念。籌備期間所有羅馬居民都必須囘到原籍去報戶口，并且宣誓效忠皇帝。有説法是人口普查的命令是公元前八年</a:t>
            </a:r>
            <a:r>
              <a:rPr lang="en-US" altLang="zh-CN" sz="1200" b="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8</a:t>
            </a:r>
            <a:r>
              <a:rPr lang="zh-CN" altLang="en-US" sz="1200" b="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月已經頒佈了。</a:t>
            </a:r>
            <a:endParaRPr lang="en-CA" altLang="zh-CN"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b="0" i="0" dirty="0">
                <a:effectLst/>
                <a:latin typeface="Roboto" panose="02000000000000000000" pitchFamily="2" charset="0"/>
              </a:rPr>
              <a:t>CXCY〈</a:t>
            </a:r>
            <a:r>
              <a:rPr lang="zh-TW" altLang="en-US" b="0" i="0" dirty="0">
                <a:effectLst/>
                <a:latin typeface="Roboto" panose="02000000000000000000" pitchFamily="2" charset="0"/>
              </a:rPr>
              <a:t>誠心呈義</a:t>
            </a:r>
            <a:r>
              <a:rPr lang="en-US" altLang="zh-TW" b="0" i="0" dirty="0">
                <a:effectLst/>
                <a:latin typeface="Roboto" panose="02000000000000000000" pitchFamily="2" charset="0"/>
              </a:rPr>
              <a:t>〉</a:t>
            </a:r>
            <a:r>
              <a:rPr lang="zh-TW" altLang="en-US" b="0" i="0" dirty="0">
                <a:effectLst/>
                <a:latin typeface="Roboto" panose="02000000000000000000" pitchFamily="2" charset="0"/>
              </a:rPr>
              <a:t>耶穌是什麼時候誕生的？</a:t>
            </a:r>
            <a:r>
              <a:rPr lang="en-CA" altLang="zh-CN" dirty="0"/>
              <a:t>https://www.youtube.com/watch?v=Jf_ioQ-4Sck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p:txBody>
      </p:sp>
      <p:sp>
        <p:nvSpPr>
          <p:cNvPr id="4" name="Slide Number Placeholder 3"/>
          <p:cNvSpPr>
            <a:spLocks noGrp="1"/>
          </p:cNvSpPr>
          <p:nvPr>
            <p:ph type="sldNum" sz="quarter" idx="5"/>
          </p:nvPr>
        </p:nvSpPr>
        <p:spPr/>
        <p:txBody>
          <a:bodyPr/>
          <a:lstStyle/>
          <a:p>
            <a:fld id="{6F36AA68-46C4-4624-AAD9-B7CBFCEBAE28}" type="slidenum">
              <a:rPr lang="en-US" smtClean="0"/>
              <a:pPr/>
              <a:t>14</a:t>
            </a:fld>
            <a:endParaRPr lang="en-US"/>
          </a:p>
        </p:txBody>
      </p:sp>
    </p:spTree>
    <p:extLst>
      <p:ext uri="{BB962C8B-B14F-4D97-AF65-F5344CB8AC3E}">
        <p14:creationId xmlns:p14="http://schemas.microsoft.com/office/powerpoint/2010/main" val="11222817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b="0" i="0" dirty="0">
                <a:effectLst/>
                <a:latin typeface="Roboto" panose="02000000000000000000" pitchFamily="2" charset="0"/>
              </a:rPr>
              <a:t>CXCY〈</a:t>
            </a:r>
            <a:r>
              <a:rPr lang="zh-TW" altLang="en-US" b="0" i="0" dirty="0">
                <a:effectLst/>
                <a:latin typeface="Roboto" panose="02000000000000000000" pitchFamily="2" charset="0"/>
              </a:rPr>
              <a:t>誠心呈義</a:t>
            </a:r>
            <a:r>
              <a:rPr lang="en-US" altLang="zh-TW" b="0" i="0" dirty="0">
                <a:effectLst/>
                <a:latin typeface="Roboto" panose="02000000000000000000" pitchFamily="2" charset="0"/>
              </a:rPr>
              <a:t>〉</a:t>
            </a:r>
            <a:r>
              <a:rPr lang="zh-TW" altLang="en-US" b="0" i="0" dirty="0">
                <a:effectLst/>
                <a:latin typeface="Roboto" panose="02000000000000000000" pitchFamily="2" charset="0"/>
              </a:rPr>
              <a:t>耶穌是什麼時候誕生的？</a:t>
            </a:r>
            <a:r>
              <a:rPr lang="en-CA" altLang="zh-CN" dirty="0"/>
              <a:t>https://www.youtube.com/watch?v=Jf_ioQ-4Sck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p:txBody>
      </p:sp>
      <p:sp>
        <p:nvSpPr>
          <p:cNvPr id="4" name="Slide Number Placeholder 3"/>
          <p:cNvSpPr>
            <a:spLocks noGrp="1"/>
          </p:cNvSpPr>
          <p:nvPr>
            <p:ph type="sldNum" sz="quarter" idx="5"/>
          </p:nvPr>
        </p:nvSpPr>
        <p:spPr/>
        <p:txBody>
          <a:bodyPr/>
          <a:lstStyle/>
          <a:p>
            <a:fld id="{6F36AA68-46C4-4624-AAD9-B7CBFCEBAE28}" type="slidenum">
              <a:rPr lang="en-US" smtClean="0"/>
              <a:pPr/>
              <a:t>15</a:t>
            </a:fld>
            <a:endParaRPr lang="en-US"/>
          </a:p>
        </p:txBody>
      </p:sp>
    </p:spTree>
    <p:extLst>
      <p:ext uri="{BB962C8B-B14F-4D97-AF65-F5344CB8AC3E}">
        <p14:creationId xmlns:p14="http://schemas.microsoft.com/office/powerpoint/2010/main" val="3111030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p:txBody>
      </p:sp>
      <p:sp>
        <p:nvSpPr>
          <p:cNvPr id="4" name="Slide Number Placeholder 3"/>
          <p:cNvSpPr>
            <a:spLocks noGrp="1"/>
          </p:cNvSpPr>
          <p:nvPr>
            <p:ph type="sldNum" sz="quarter" idx="5"/>
          </p:nvPr>
        </p:nvSpPr>
        <p:spPr/>
        <p:txBody>
          <a:bodyPr/>
          <a:lstStyle/>
          <a:p>
            <a:fld id="{6F36AA68-46C4-4624-AAD9-B7CBFCEBAE28}" type="slidenum">
              <a:rPr lang="en-US" smtClean="0"/>
              <a:pPr/>
              <a:t>16</a:t>
            </a:fld>
            <a:endParaRPr lang="en-US"/>
          </a:p>
        </p:txBody>
      </p:sp>
    </p:spTree>
    <p:extLst>
      <p:ext uri="{BB962C8B-B14F-4D97-AF65-F5344CB8AC3E}">
        <p14:creationId xmlns:p14="http://schemas.microsoft.com/office/powerpoint/2010/main" val="3986450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p:txBody>
      </p:sp>
      <p:sp>
        <p:nvSpPr>
          <p:cNvPr id="4" name="Slide Number Placeholder 3"/>
          <p:cNvSpPr>
            <a:spLocks noGrp="1"/>
          </p:cNvSpPr>
          <p:nvPr>
            <p:ph type="sldNum" sz="quarter" idx="5"/>
          </p:nvPr>
        </p:nvSpPr>
        <p:spPr/>
        <p:txBody>
          <a:bodyPr/>
          <a:lstStyle/>
          <a:p>
            <a:fld id="{6F36AA68-46C4-4624-AAD9-B7CBFCEBAE28}" type="slidenum">
              <a:rPr lang="en-US" smtClean="0"/>
              <a:pPr/>
              <a:t>17</a:t>
            </a:fld>
            <a:endParaRPr lang="en-US"/>
          </a:p>
        </p:txBody>
      </p:sp>
    </p:spTree>
    <p:extLst>
      <p:ext uri="{BB962C8B-B14F-4D97-AF65-F5344CB8AC3E}">
        <p14:creationId xmlns:p14="http://schemas.microsoft.com/office/powerpoint/2010/main" val="1809993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p:txBody>
      </p:sp>
      <p:sp>
        <p:nvSpPr>
          <p:cNvPr id="4" name="Slide Number Placeholder 3"/>
          <p:cNvSpPr>
            <a:spLocks noGrp="1"/>
          </p:cNvSpPr>
          <p:nvPr>
            <p:ph type="sldNum" sz="quarter" idx="5"/>
          </p:nvPr>
        </p:nvSpPr>
        <p:spPr/>
        <p:txBody>
          <a:bodyPr/>
          <a:lstStyle/>
          <a:p>
            <a:fld id="{6F36AA68-46C4-4624-AAD9-B7CBFCEBAE28}" type="slidenum">
              <a:rPr lang="en-US" smtClean="0"/>
              <a:pPr/>
              <a:t>18</a:t>
            </a:fld>
            <a:endParaRPr lang="en-US"/>
          </a:p>
        </p:txBody>
      </p:sp>
    </p:spTree>
    <p:extLst>
      <p:ext uri="{BB962C8B-B14F-4D97-AF65-F5344CB8AC3E}">
        <p14:creationId xmlns:p14="http://schemas.microsoft.com/office/powerpoint/2010/main" val="19867789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p:txBody>
      </p:sp>
      <p:sp>
        <p:nvSpPr>
          <p:cNvPr id="4" name="Slide Number Placeholder 3"/>
          <p:cNvSpPr>
            <a:spLocks noGrp="1"/>
          </p:cNvSpPr>
          <p:nvPr>
            <p:ph type="sldNum" sz="quarter" idx="5"/>
          </p:nvPr>
        </p:nvSpPr>
        <p:spPr/>
        <p:txBody>
          <a:bodyPr/>
          <a:lstStyle/>
          <a:p>
            <a:fld id="{6F36AA68-46C4-4624-AAD9-B7CBFCEBAE28}" type="slidenum">
              <a:rPr lang="en-US" smtClean="0"/>
              <a:pPr/>
              <a:t>19</a:t>
            </a:fld>
            <a:endParaRPr lang="en-US"/>
          </a:p>
        </p:txBody>
      </p:sp>
    </p:spTree>
    <p:extLst>
      <p:ext uri="{BB962C8B-B14F-4D97-AF65-F5344CB8AC3E}">
        <p14:creationId xmlns:p14="http://schemas.microsoft.com/office/powerpoint/2010/main" val="2859673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b="0" i="0" dirty="0">
                <a:solidFill>
                  <a:srgbClr val="2A2A2A"/>
                </a:solidFill>
                <a:effectLst/>
                <a:latin typeface="Lora"/>
              </a:rPr>
              <a:t>雖然神在兩約之間靜默，但祂依然掌管著世界的發展，為耶穌的降生作預備。</a:t>
            </a:r>
            <a:endParaRPr lang="en-CA" altLang="zh-CN" dirty="0"/>
          </a:p>
        </p:txBody>
      </p:sp>
      <p:sp>
        <p:nvSpPr>
          <p:cNvPr id="4" name="Slide Number Placeholder 3"/>
          <p:cNvSpPr>
            <a:spLocks noGrp="1"/>
          </p:cNvSpPr>
          <p:nvPr>
            <p:ph type="sldNum" sz="quarter" idx="5"/>
          </p:nvPr>
        </p:nvSpPr>
        <p:spPr/>
        <p:txBody>
          <a:bodyPr/>
          <a:lstStyle/>
          <a:p>
            <a:fld id="{6F36AA68-46C4-4624-AAD9-B7CBFCEBAE28}" type="slidenum">
              <a:rPr lang="en-US" smtClean="0"/>
              <a:pPr/>
              <a:t>2</a:t>
            </a:fld>
            <a:endParaRPr lang="en-US"/>
          </a:p>
        </p:txBody>
      </p:sp>
    </p:spTree>
    <p:extLst>
      <p:ext uri="{BB962C8B-B14F-4D97-AF65-F5344CB8AC3E}">
        <p14:creationId xmlns:p14="http://schemas.microsoft.com/office/powerpoint/2010/main" val="1094261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p:txBody>
      </p:sp>
      <p:sp>
        <p:nvSpPr>
          <p:cNvPr id="4" name="Slide Number Placeholder 3"/>
          <p:cNvSpPr>
            <a:spLocks noGrp="1"/>
          </p:cNvSpPr>
          <p:nvPr>
            <p:ph type="sldNum" sz="quarter" idx="5"/>
          </p:nvPr>
        </p:nvSpPr>
        <p:spPr/>
        <p:txBody>
          <a:bodyPr/>
          <a:lstStyle/>
          <a:p>
            <a:fld id="{6F36AA68-46C4-4624-AAD9-B7CBFCEBAE28}" type="slidenum">
              <a:rPr lang="en-US" smtClean="0"/>
              <a:pPr/>
              <a:t>20</a:t>
            </a:fld>
            <a:endParaRPr lang="en-US"/>
          </a:p>
        </p:txBody>
      </p:sp>
    </p:spTree>
    <p:extLst>
      <p:ext uri="{BB962C8B-B14F-4D97-AF65-F5344CB8AC3E}">
        <p14:creationId xmlns:p14="http://schemas.microsoft.com/office/powerpoint/2010/main" val="27135880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err="1"/>
              <a:t>Encyclopædia</a:t>
            </a:r>
            <a:r>
              <a:rPr lang="en-US" altLang="zh-CN" dirty="0"/>
              <a:t> Britannica states: "according to Western church tradition, Balthasar is often represented as a king of Arabia, Melchior as a king of Persia, and Gaspar as a king of India." These names apparently derive from a Greek manuscript probably composed in Alexandria around 500, and which has been translated into Latin with the title </a:t>
            </a:r>
            <a:r>
              <a:rPr lang="en-US" altLang="zh-CN" dirty="0" err="1"/>
              <a:t>Excerpta</a:t>
            </a:r>
            <a:r>
              <a:rPr lang="en-US" altLang="zh-CN" dirty="0"/>
              <a:t> Latina </a:t>
            </a:r>
            <a:r>
              <a:rPr lang="en-US" altLang="zh-CN" dirty="0" err="1"/>
              <a:t>Barbari</a:t>
            </a:r>
            <a:r>
              <a:rPr lang="en-US" altLang="zh-CN" dirty="0"/>
              <a:t>. Another Greek document from the 8th century, of presumed Irish origin and translated into Latin with the title Collectanea et Flores, continues the tradition of three kings and their names and gives additional details.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The Three Magi, Byzantine mosaic c. 565, Basilica of </a:t>
            </a:r>
            <a:r>
              <a:rPr lang="en-US" altLang="zh-CN" dirty="0" err="1"/>
              <a:t>Sant'Apollinare</a:t>
            </a:r>
            <a:r>
              <a:rPr lang="en-US" altLang="zh-CN" dirty="0"/>
              <a:t> Nuovo, Ravenna</a:t>
            </a:r>
            <a:r>
              <a:rPr lang="zh-CN" altLang="en-US"/>
              <a:t>拉文納</a:t>
            </a:r>
            <a:r>
              <a:rPr lang="en-US" altLang="zh-CN"/>
              <a:t>, </a:t>
            </a:r>
            <a:r>
              <a:rPr lang="en-US" altLang="zh-CN" dirty="0"/>
              <a:t>Italy (restored during the 18th century). As here Byzantine art usually depicts the Magi in Persian clothing which includes breeches, capes and Phrygian caps.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[https://en.wikipedia.org/wiki/Biblical_Magi]</a:t>
            </a:r>
            <a:endParaRPr lang="en-CA" altLang="zh-CN" dirty="0"/>
          </a:p>
        </p:txBody>
      </p:sp>
      <p:sp>
        <p:nvSpPr>
          <p:cNvPr id="4" name="Slide Number Placeholder 3"/>
          <p:cNvSpPr>
            <a:spLocks noGrp="1"/>
          </p:cNvSpPr>
          <p:nvPr>
            <p:ph type="sldNum" sz="quarter" idx="5"/>
          </p:nvPr>
        </p:nvSpPr>
        <p:spPr/>
        <p:txBody>
          <a:bodyPr/>
          <a:lstStyle/>
          <a:p>
            <a:fld id="{6F36AA68-46C4-4624-AAD9-B7CBFCEBAE28}" type="slidenum">
              <a:rPr lang="en-US" smtClean="0"/>
              <a:pPr/>
              <a:t>21</a:t>
            </a:fld>
            <a:endParaRPr lang="en-US"/>
          </a:p>
        </p:txBody>
      </p:sp>
    </p:spTree>
    <p:extLst>
      <p:ext uri="{BB962C8B-B14F-4D97-AF65-F5344CB8AC3E}">
        <p14:creationId xmlns:p14="http://schemas.microsoft.com/office/powerpoint/2010/main" val="9100527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Magi </a:t>
            </a:r>
            <a:r>
              <a:rPr lang="zh-CN" altLang="en-US" sz="1200" b="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應該不是猶太人，波斯原文</a:t>
            </a:r>
            <a:r>
              <a:rPr lang="en-US" altLang="zh-CN" sz="1200" b="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Magus</a:t>
            </a:r>
            <a:r>
              <a:rPr lang="zh-CN" altLang="en-US" sz="1200" b="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占星術士，波斯的飽學之士。可能是但以理在波斯時把聖經的應許告訴當地的哲士。</a:t>
            </a:r>
            <a:r>
              <a:rPr lang="zh-TW" altLang="en-US" b="0" i="0" dirty="0">
                <a:effectLst/>
                <a:latin typeface="Roboto" panose="02000000000000000000" pitchFamily="2" charset="0"/>
              </a:rPr>
              <a:t>有人認為三博士的名字是巴爾大撒、墨爾基和加斯帕</a:t>
            </a:r>
            <a:endParaRPr lang="en-US" altLang="zh-TW" b="0" i="0" dirty="0">
              <a:effectLst/>
              <a:latin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b="0" i="0" dirty="0">
              <a:effectLst/>
              <a:latin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b="0" i="0" dirty="0">
                <a:solidFill>
                  <a:srgbClr val="333333"/>
                </a:solidFill>
                <a:effectLst/>
                <a:latin typeface="Arial" panose="020B0604020202020204" pitchFamily="34" charset="0"/>
              </a:rPr>
              <a:t>據報導，新約聖經華盛頓抄本（</a:t>
            </a:r>
            <a:r>
              <a:rPr lang="en-US" altLang="zh-TW" b="0" i="0" dirty="0">
                <a:solidFill>
                  <a:srgbClr val="333333"/>
                </a:solidFill>
                <a:effectLst/>
                <a:latin typeface="Arial" panose="020B0604020202020204" pitchFamily="34" charset="0"/>
              </a:rPr>
              <a:t>Codex </a:t>
            </a:r>
            <a:r>
              <a:rPr lang="en-US" altLang="zh-TW" b="0" i="0" dirty="0" err="1">
                <a:solidFill>
                  <a:srgbClr val="333333"/>
                </a:solidFill>
                <a:effectLst/>
                <a:latin typeface="Arial" panose="020B0604020202020204" pitchFamily="34" charset="0"/>
              </a:rPr>
              <a:t>Washingtonianus</a:t>
            </a:r>
            <a:r>
              <a:rPr lang="en-US" altLang="zh-TW" b="0" i="0" dirty="0">
                <a:solidFill>
                  <a:srgbClr val="333333"/>
                </a:solidFill>
                <a:effectLst/>
                <a:latin typeface="Arial" panose="020B0604020202020204" pitchFamily="34" charset="0"/>
              </a:rPr>
              <a:t> </a:t>
            </a:r>
            <a:r>
              <a:rPr lang="zh-TW" altLang="en-US" b="0" i="0" dirty="0">
                <a:solidFill>
                  <a:srgbClr val="333333"/>
                </a:solidFill>
                <a:effectLst/>
                <a:latin typeface="Arial" panose="020B0604020202020204" pitchFamily="34" charset="0"/>
              </a:rPr>
              <a:t>）在華府史密斯森博物館舉行公展。這是繼梵蒂岡抄本、西乃山抄本之後的全球歷史第三悠久的聖經抄本。</a:t>
            </a:r>
            <a:r>
              <a:rPr lang="zh-TW" altLang="en-US" b="0" i="0" dirty="0">
                <a:solidFill>
                  <a:srgbClr val="202122"/>
                </a:solidFill>
                <a:effectLst/>
                <a:latin typeface="Arial" panose="020B0604020202020204" pitchFamily="34" charset="0"/>
              </a:rPr>
              <a:t>公元</a:t>
            </a:r>
            <a:r>
              <a:rPr lang="en-US" altLang="zh-TW" b="0" i="0" dirty="0">
                <a:solidFill>
                  <a:srgbClr val="202122"/>
                </a:solidFill>
                <a:effectLst/>
                <a:latin typeface="Arial" panose="020B0604020202020204" pitchFamily="34" charset="0"/>
              </a:rPr>
              <a:t>5</a:t>
            </a:r>
            <a:r>
              <a:rPr lang="zh-TW" altLang="en-US" b="0" i="0" dirty="0">
                <a:solidFill>
                  <a:srgbClr val="202122"/>
                </a:solidFill>
                <a:effectLst/>
                <a:latin typeface="Arial" panose="020B0604020202020204" pitchFamily="34" charset="0"/>
              </a:rPr>
              <a:t>世紀至</a:t>
            </a:r>
            <a:r>
              <a:rPr lang="en-US" altLang="zh-TW" b="0" i="0" dirty="0">
                <a:solidFill>
                  <a:srgbClr val="202122"/>
                </a:solidFill>
                <a:effectLst/>
                <a:latin typeface="Arial" panose="020B0604020202020204" pitchFamily="34" charset="0"/>
              </a:rPr>
              <a:t>6</a:t>
            </a:r>
            <a:r>
              <a:rPr lang="zh-TW" altLang="en-US" b="0" i="0" dirty="0">
                <a:solidFill>
                  <a:srgbClr val="202122"/>
                </a:solidFill>
                <a:effectLst/>
                <a:latin typeface="Arial" panose="020B0604020202020204" pitchFamily="34" charset="0"/>
              </a:rPr>
              <a:t>世紀</a:t>
            </a:r>
            <a:r>
              <a:rPr lang="zh-CN" altLang="en-US" b="0" i="0" dirty="0">
                <a:solidFill>
                  <a:srgbClr val="202122"/>
                </a:solidFill>
                <a:effectLst/>
                <a:latin typeface="Arial" panose="020B0604020202020204" pitchFamily="34" charset="0"/>
              </a:rPr>
              <a:t>，希臘語。</a:t>
            </a:r>
            <a:endParaRPr lang="en-US" altLang="zh-TW" b="0" i="0" dirty="0">
              <a:effectLst/>
              <a:latin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b="0" i="0" dirty="0">
              <a:effectLst/>
              <a:latin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美國學者</a:t>
            </a:r>
            <a:r>
              <a:rPr lang="en-US" altLang="zh-CN" sz="1200" b="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Dr</a:t>
            </a:r>
            <a:r>
              <a:rPr lang="en-CA" altLang="zh-CN" sz="1200" b="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r>
              <a:rPr lang="zh-CN" altLang="en-US" sz="1200" b="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 </a:t>
            </a:r>
            <a:r>
              <a:rPr lang="en-CA" altLang="zh-CN" sz="1200" b="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Brent Landau</a:t>
            </a:r>
            <a:r>
              <a:rPr lang="en-US" altLang="zh-CN" sz="1200" b="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2010</a:t>
            </a:r>
            <a:r>
              <a:rPr lang="zh-CN" altLang="en-US" sz="1200" b="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年</a:t>
            </a:r>
            <a:r>
              <a:rPr lang="zh-CN" altLang="en-US" sz="1200" b="0" i="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，原稿為公元</a:t>
            </a:r>
            <a:r>
              <a:rPr lang="en-US" altLang="zh-CN" sz="1200" b="0" i="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2-3</a:t>
            </a:r>
            <a:r>
              <a:rPr lang="zh-CN" altLang="en-US" sz="1200" b="0" i="0"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世紀的敘利亞文手抄本</a:t>
            </a:r>
            <a:endParaRPr lang="en-US" altLang="zh-TW" b="0" i="0" dirty="0">
              <a:effectLst/>
              <a:latin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b="0" i="0" dirty="0">
              <a:effectLst/>
              <a:latin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b="0" i="0" dirty="0">
                <a:effectLst/>
                <a:latin typeface="Roboto" panose="02000000000000000000" pitchFamily="2" charset="0"/>
              </a:rPr>
              <a:t>CXCY〈</a:t>
            </a:r>
            <a:r>
              <a:rPr lang="zh-TW" altLang="en-US" b="0" i="0" dirty="0">
                <a:effectLst/>
                <a:latin typeface="Roboto" panose="02000000000000000000" pitchFamily="2" charset="0"/>
              </a:rPr>
              <a:t>誠心呈義</a:t>
            </a:r>
            <a:r>
              <a:rPr lang="en-US" altLang="zh-TW" b="0" i="0" dirty="0">
                <a:effectLst/>
                <a:latin typeface="Roboto" panose="02000000000000000000" pitchFamily="2" charset="0"/>
              </a:rPr>
              <a:t>〉</a:t>
            </a:r>
            <a:r>
              <a:rPr lang="zh-TW" altLang="en-US" b="0" i="0" dirty="0">
                <a:effectLst/>
                <a:latin typeface="Roboto" panose="02000000000000000000" pitchFamily="2" charset="0"/>
              </a:rPr>
              <a:t>耶穌是什麼時候誕生的？</a:t>
            </a:r>
            <a:r>
              <a:rPr lang="en-CA" altLang="zh-CN" dirty="0"/>
              <a:t>https://www.youtube.com/watch?v=Jf_ioQ-4Sck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p:txBody>
      </p:sp>
      <p:sp>
        <p:nvSpPr>
          <p:cNvPr id="4" name="Slide Number Placeholder 3"/>
          <p:cNvSpPr>
            <a:spLocks noGrp="1"/>
          </p:cNvSpPr>
          <p:nvPr>
            <p:ph type="sldNum" sz="quarter" idx="5"/>
          </p:nvPr>
        </p:nvSpPr>
        <p:spPr/>
        <p:txBody>
          <a:bodyPr/>
          <a:lstStyle/>
          <a:p>
            <a:fld id="{6F36AA68-46C4-4624-AAD9-B7CBFCEBAE28}" type="slidenum">
              <a:rPr lang="en-US" smtClean="0"/>
              <a:pPr/>
              <a:t>22</a:t>
            </a:fld>
            <a:endParaRPr lang="en-US"/>
          </a:p>
        </p:txBody>
      </p:sp>
    </p:spTree>
    <p:extLst>
      <p:ext uri="{BB962C8B-B14F-4D97-AF65-F5344CB8AC3E}">
        <p14:creationId xmlns:p14="http://schemas.microsoft.com/office/powerpoint/2010/main" val="5164196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11B14"/>
                </a:solidFill>
                <a:effectLst/>
                <a:latin typeface="Arial" panose="020B0604020202020204" pitchFamily="34" charset="0"/>
              </a:rPr>
              <a:t>In Western tradition, for instance, the three Magi were Melchior, Caspar and Balthazar. These men were said to have come from Persia, India and Babylonia respectively. According to the Syrian tradition however, the names of the Magi are </a:t>
            </a:r>
            <a:r>
              <a:rPr lang="en-US" b="0" i="0" dirty="0" err="1">
                <a:solidFill>
                  <a:srgbClr val="211B14"/>
                </a:solidFill>
                <a:effectLst/>
                <a:latin typeface="Arial" panose="020B0604020202020204" pitchFamily="34" charset="0"/>
              </a:rPr>
              <a:t>Larvandad</a:t>
            </a:r>
            <a:r>
              <a:rPr lang="en-US" b="0" i="0" dirty="0">
                <a:solidFill>
                  <a:srgbClr val="211B14"/>
                </a:solidFill>
                <a:effectLst/>
                <a:latin typeface="Arial" panose="020B0604020202020204" pitchFamily="34" charset="0"/>
              </a:rPr>
              <a:t>, </a:t>
            </a:r>
            <a:r>
              <a:rPr lang="en-US" b="0" i="0" dirty="0" err="1">
                <a:solidFill>
                  <a:srgbClr val="211B14"/>
                </a:solidFill>
                <a:effectLst/>
                <a:latin typeface="Arial" panose="020B0604020202020204" pitchFamily="34" charset="0"/>
              </a:rPr>
              <a:t>Hormisdas</a:t>
            </a:r>
            <a:r>
              <a:rPr lang="en-US" b="0" i="0" dirty="0">
                <a:solidFill>
                  <a:srgbClr val="211B14"/>
                </a:solidFill>
                <a:effectLst/>
                <a:latin typeface="Arial" panose="020B0604020202020204" pitchFamily="34" charset="0"/>
              </a:rPr>
              <a:t>, and </a:t>
            </a:r>
            <a:r>
              <a:rPr lang="en-US" b="0" i="0" dirty="0" err="1">
                <a:solidFill>
                  <a:srgbClr val="211B14"/>
                </a:solidFill>
                <a:effectLst/>
                <a:latin typeface="Arial" panose="020B0604020202020204" pitchFamily="34" charset="0"/>
              </a:rPr>
              <a:t>Gushnasaph</a:t>
            </a:r>
            <a:r>
              <a:rPr lang="en-US" b="0" i="0" dirty="0">
                <a:solidFill>
                  <a:srgbClr val="211B14"/>
                </a:solidFill>
                <a:effectLst/>
                <a:latin typeface="Arial" panose="020B0604020202020204" pitchFamily="34" charset="0"/>
              </a:rPr>
              <a:t>. In the Armenian tradition, on the other hand, </a:t>
            </a:r>
            <a:r>
              <a:rPr lang="en-US" b="0" i="0" dirty="0" err="1">
                <a:solidFill>
                  <a:srgbClr val="211B14"/>
                </a:solidFill>
                <a:effectLst/>
                <a:latin typeface="Arial" panose="020B0604020202020204" pitchFamily="34" charset="0"/>
              </a:rPr>
              <a:t>Kagba</a:t>
            </a:r>
            <a:r>
              <a:rPr lang="en-US" b="0" i="0" dirty="0">
                <a:solidFill>
                  <a:srgbClr val="211B14"/>
                </a:solidFill>
                <a:effectLst/>
                <a:latin typeface="Arial" panose="020B0604020202020204" pitchFamily="34" charset="0"/>
              </a:rPr>
              <a:t>, </a:t>
            </a:r>
            <a:r>
              <a:rPr lang="en-US" b="0" i="0" dirty="0" err="1">
                <a:solidFill>
                  <a:srgbClr val="211B14"/>
                </a:solidFill>
                <a:effectLst/>
                <a:latin typeface="Arial" panose="020B0604020202020204" pitchFamily="34" charset="0"/>
              </a:rPr>
              <a:t>Badadakharida</a:t>
            </a:r>
            <a:r>
              <a:rPr lang="en-US" b="0" i="0" dirty="0">
                <a:solidFill>
                  <a:srgbClr val="211B14"/>
                </a:solidFill>
                <a:effectLst/>
                <a:latin typeface="Arial" panose="020B0604020202020204" pitchFamily="34" charset="0"/>
              </a:rPr>
              <a:t>, and </a:t>
            </a:r>
            <a:r>
              <a:rPr lang="en-US" b="0" i="0" dirty="0" err="1">
                <a:solidFill>
                  <a:srgbClr val="211B14"/>
                </a:solidFill>
                <a:effectLst/>
                <a:latin typeface="Arial" panose="020B0604020202020204" pitchFamily="34" charset="0"/>
              </a:rPr>
              <a:t>Badadilma</a:t>
            </a:r>
            <a:r>
              <a:rPr lang="en-US" b="0" i="0" dirty="0">
                <a:solidFill>
                  <a:srgbClr val="211B14"/>
                </a:solidFill>
                <a:effectLst/>
                <a:latin typeface="Arial" panose="020B0604020202020204" pitchFamily="34" charset="0"/>
              </a:rPr>
              <a:t> are the names of the Magi. Thus the story of the Magi comes to an end, or so it seems. During the 4th century AD, St. Helena, the mother of the Roman emperor Constantine, embarked on a quest to locate the sacred relics of the Christian faith. It is said that St. Helena succeeded in finding the remains of the Magi, reportedly discovered in Persia, and then brought them back to Constantinople. During the 5th century AD, the relics of the Magi were brought to Milan.</a:t>
            </a:r>
            <a:endParaRPr lang="en-US" altLang="zh-TW" b="0" i="0" dirty="0">
              <a:effectLst/>
              <a:latin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a:p>
            <a:pPr algn="l" fontAlgn="base"/>
            <a:r>
              <a:rPr lang="en-US" b="0" i="0" dirty="0">
                <a:solidFill>
                  <a:srgbClr val="211B14"/>
                </a:solidFill>
                <a:effectLst/>
                <a:latin typeface="Arial" panose="020B0604020202020204" pitchFamily="34" charset="0"/>
              </a:rPr>
              <a:t>When the city was conquered by Frederick Barbarossa, the Holy Roman Emperor in 1164, the relics were given to </a:t>
            </a:r>
            <a:r>
              <a:rPr lang="en-US" b="0" i="0" dirty="0" err="1">
                <a:solidFill>
                  <a:srgbClr val="211B14"/>
                </a:solidFill>
                <a:effectLst/>
                <a:latin typeface="Arial" panose="020B0604020202020204" pitchFamily="34" charset="0"/>
              </a:rPr>
              <a:t>Rainald</a:t>
            </a:r>
            <a:r>
              <a:rPr lang="en-US" b="0" i="0" dirty="0">
                <a:solidFill>
                  <a:srgbClr val="211B14"/>
                </a:solidFill>
                <a:effectLst/>
                <a:latin typeface="Arial" panose="020B0604020202020204" pitchFamily="34" charset="0"/>
              </a:rPr>
              <a:t> von Dassel, the Archbishop of Cologne. The remains of the Magi were then transferred to Cologne Cathedral, where they have remained, behind the high altar, ever since.</a:t>
            </a:r>
          </a:p>
          <a:p>
            <a:pPr algn="l" fontAlgn="base"/>
            <a:endParaRPr lang="en-US" b="0" i="0" dirty="0">
              <a:solidFill>
                <a:srgbClr val="211B14"/>
              </a:solidFill>
              <a:effectLst/>
              <a:latin typeface="Arial" panose="020B0604020202020204" pitchFamily="34" charset="0"/>
            </a:endParaRPr>
          </a:p>
          <a:p>
            <a:pPr algn="l" fontAlgn="base"/>
            <a:r>
              <a:rPr lang="en-US" b="0" i="0" dirty="0">
                <a:solidFill>
                  <a:srgbClr val="211B14"/>
                </a:solidFill>
                <a:effectLst/>
                <a:latin typeface="Arial" panose="020B0604020202020204" pitchFamily="34" charset="0"/>
              </a:rPr>
              <a:t>A large gilded sarcophagus was built to house these remains. This reliquary, known as the Shrine of the Three Kings, is the largest reliquary in the Western world, and has drawn pilgrims to Cologne Cathedral since the supposed remains of the Magi arrived in the city during the 12th century.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dirty="0"/>
              <a:t>https://www.ancient-origins.net/history-famous-people/mysteries-three-kings-who-were-they-and-where-did-they-come-003966</a:t>
            </a:r>
          </a:p>
        </p:txBody>
      </p:sp>
      <p:sp>
        <p:nvSpPr>
          <p:cNvPr id="4" name="Slide Number Placeholder 3"/>
          <p:cNvSpPr>
            <a:spLocks noGrp="1"/>
          </p:cNvSpPr>
          <p:nvPr>
            <p:ph type="sldNum" sz="quarter" idx="5"/>
          </p:nvPr>
        </p:nvSpPr>
        <p:spPr/>
        <p:txBody>
          <a:bodyPr/>
          <a:lstStyle/>
          <a:p>
            <a:fld id="{6F36AA68-46C4-4624-AAD9-B7CBFCEBAE28}" type="slidenum">
              <a:rPr lang="en-US" smtClean="0"/>
              <a:pPr/>
              <a:t>23</a:t>
            </a:fld>
            <a:endParaRPr lang="en-US"/>
          </a:p>
        </p:txBody>
      </p:sp>
    </p:spTree>
    <p:extLst>
      <p:ext uri="{BB962C8B-B14F-4D97-AF65-F5344CB8AC3E}">
        <p14:creationId xmlns:p14="http://schemas.microsoft.com/office/powerpoint/2010/main" val="6386768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baseline="0" dirty="0">
                <a:solidFill>
                  <a:srgbClr val="292F33"/>
                </a:solidFill>
                <a:latin typeface="Verdana" panose="020B0604030504040204" pitchFamily="34" charset="0"/>
              </a:rPr>
              <a:t>希律王聽見了</a:t>
            </a:r>
            <a:r>
              <a:rPr lang="zh-CN" altLang="en-US" sz="1800" b="0" i="0" u="none" strike="noStrike" baseline="0" dirty="0">
                <a:solidFill>
                  <a:srgbClr val="292F33"/>
                </a:solidFill>
                <a:latin typeface="Verdana" panose="020B0604030504040204" pitchFamily="34" charset="0"/>
              </a:rPr>
              <a:t>，暗暗的召了博士來。</a:t>
            </a:r>
            <a:endParaRPr lang="en-US" altLang="zh-TW" sz="1800" b="0" i="0" u="none" strike="noStrike" baseline="0" dirty="0">
              <a:solidFill>
                <a:srgbClr val="292F33"/>
              </a:solidFill>
              <a:latin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b="0" i="0" dirty="0">
              <a:effectLst/>
              <a:latin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b="0" i="0" dirty="0">
                <a:effectLst/>
                <a:latin typeface="Roboto" panose="02000000000000000000" pitchFamily="2" charset="0"/>
              </a:rPr>
              <a:t>CXCY〈</a:t>
            </a:r>
            <a:r>
              <a:rPr lang="zh-TW" altLang="en-US" b="0" i="0" dirty="0">
                <a:effectLst/>
                <a:latin typeface="Roboto" panose="02000000000000000000" pitchFamily="2" charset="0"/>
              </a:rPr>
              <a:t>誠心呈義</a:t>
            </a:r>
            <a:r>
              <a:rPr lang="en-US" altLang="zh-TW" b="0" i="0" dirty="0">
                <a:effectLst/>
                <a:latin typeface="Roboto" panose="02000000000000000000" pitchFamily="2" charset="0"/>
              </a:rPr>
              <a:t>〉</a:t>
            </a:r>
            <a:r>
              <a:rPr lang="zh-TW" altLang="en-US" b="0" i="0" dirty="0">
                <a:effectLst/>
                <a:latin typeface="Roboto" panose="02000000000000000000" pitchFamily="2" charset="0"/>
              </a:rPr>
              <a:t>耶穌是什麼時候誕生的？</a:t>
            </a:r>
            <a:r>
              <a:rPr lang="en-CA" altLang="zh-CN" dirty="0"/>
              <a:t>https://www.youtube.com/watch?v=Jf_ioQ-4Sck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p:txBody>
      </p:sp>
      <p:sp>
        <p:nvSpPr>
          <p:cNvPr id="4" name="Slide Number Placeholder 3"/>
          <p:cNvSpPr>
            <a:spLocks noGrp="1"/>
          </p:cNvSpPr>
          <p:nvPr>
            <p:ph type="sldNum" sz="quarter" idx="5"/>
          </p:nvPr>
        </p:nvSpPr>
        <p:spPr/>
        <p:txBody>
          <a:bodyPr/>
          <a:lstStyle/>
          <a:p>
            <a:fld id="{6F36AA68-46C4-4624-AAD9-B7CBFCEBAE28}" type="slidenum">
              <a:rPr lang="en-US" smtClean="0"/>
              <a:pPr/>
              <a:t>24</a:t>
            </a:fld>
            <a:endParaRPr lang="en-US"/>
          </a:p>
        </p:txBody>
      </p:sp>
    </p:spTree>
    <p:extLst>
      <p:ext uri="{BB962C8B-B14F-4D97-AF65-F5344CB8AC3E}">
        <p14:creationId xmlns:p14="http://schemas.microsoft.com/office/powerpoint/2010/main" val="18190547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聖誕節最有意思的，不是耶穌出生在哪一天，哪一年，</a:t>
            </a:r>
            <a:r>
              <a:rPr lang="zh-CN" altLang="en-US"/>
              <a:t>也不是有幾個博士，從哪裏來。</a:t>
            </a:r>
            <a:endParaRPr lang="en-CA"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絕處逢生，</a:t>
            </a:r>
            <a:r>
              <a:rPr lang="zh-TW" altLang="en-US" sz="1200" b="0"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山窮水盡疑無路，柳暗花明有聖誕</a:t>
            </a:r>
            <a:r>
              <a:rPr lang="zh-CN" altLang="en-US" sz="1200" b="0"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a:t>
            </a:r>
            <a:endParaRPr lang="fr-CA" sz="2000" b="0"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
        <p:nvSpPr>
          <p:cNvPr id="4" name="Slide Number Placeholder 3"/>
          <p:cNvSpPr>
            <a:spLocks noGrp="1"/>
          </p:cNvSpPr>
          <p:nvPr>
            <p:ph type="sldNum" sz="quarter" idx="5"/>
          </p:nvPr>
        </p:nvSpPr>
        <p:spPr/>
        <p:txBody>
          <a:bodyPr/>
          <a:lstStyle/>
          <a:p>
            <a:fld id="{6F36AA68-46C4-4624-AAD9-B7CBFCEBAE28}" type="slidenum">
              <a:rPr lang="en-US" smtClean="0"/>
              <a:pPr/>
              <a:t>25</a:t>
            </a:fld>
            <a:endParaRPr lang="en-US"/>
          </a:p>
        </p:txBody>
      </p:sp>
    </p:spTree>
    <p:extLst>
      <p:ext uri="{BB962C8B-B14F-4D97-AF65-F5344CB8AC3E}">
        <p14:creationId xmlns:p14="http://schemas.microsoft.com/office/powerpoint/2010/main" val="3948717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p:txBody>
      </p:sp>
      <p:sp>
        <p:nvSpPr>
          <p:cNvPr id="4" name="Slide Number Placeholder 3"/>
          <p:cNvSpPr>
            <a:spLocks noGrp="1"/>
          </p:cNvSpPr>
          <p:nvPr>
            <p:ph type="sldNum" sz="quarter" idx="5"/>
          </p:nvPr>
        </p:nvSpPr>
        <p:spPr/>
        <p:txBody>
          <a:bodyPr/>
          <a:lstStyle/>
          <a:p>
            <a:fld id="{6F36AA68-46C4-4624-AAD9-B7CBFCEBAE28}" type="slidenum">
              <a:rPr lang="en-US" smtClean="0"/>
              <a:pPr/>
              <a:t>3</a:t>
            </a:fld>
            <a:endParaRPr lang="en-US"/>
          </a:p>
        </p:txBody>
      </p:sp>
    </p:spTree>
    <p:extLst>
      <p:ext uri="{BB962C8B-B14F-4D97-AF65-F5344CB8AC3E}">
        <p14:creationId xmlns:p14="http://schemas.microsoft.com/office/powerpoint/2010/main" val="3559165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p:txBody>
      </p:sp>
      <p:sp>
        <p:nvSpPr>
          <p:cNvPr id="4" name="Slide Number Placeholder 3"/>
          <p:cNvSpPr>
            <a:spLocks noGrp="1"/>
          </p:cNvSpPr>
          <p:nvPr>
            <p:ph type="sldNum" sz="quarter" idx="5"/>
          </p:nvPr>
        </p:nvSpPr>
        <p:spPr/>
        <p:txBody>
          <a:bodyPr/>
          <a:lstStyle/>
          <a:p>
            <a:fld id="{6F36AA68-46C4-4624-AAD9-B7CBFCEBAE28}" type="slidenum">
              <a:rPr lang="en-US" smtClean="0"/>
              <a:pPr/>
              <a:t>4</a:t>
            </a:fld>
            <a:endParaRPr lang="en-US"/>
          </a:p>
        </p:txBody>
      </p:sp>
    </p:spTree>
    <p:extLst>
      <p:ext uri="{BB962C8B-B14F-4D97-AF65-F5344CB8AC3E}">
        <p14:creationId xmlns:p14="http://schemas.microsoft.com/office/powerpoint/2010/main" val="863269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p:txBody>
      </p:sp>
      <p:sp>
        <p:nvSpPr>
          <p:cNvPr id="4" name="Slide Number Placeholder 3"/>
          <p:cNvSpPr>
            <a:spLocks noGrp="1"/>
          </p:cNvSpPr>
          <p:nvPr>
            <p:ph type="sldNum" sz="quarter" idx="5"/>
          </p:nvPr>
        </p:nvSpPr>
        <p:spPr/>
        <p:txBody>
          <a:bodyPr/>
          <a:lstStyle/>
          <a:p>
            <a:fld id="{6F36AA68-46C4-4624-AAD9-B7CBFCEBAE28}" type="slidenum">
              <a:rPr lang="en-US" smtClean="0"/>
              <a:pPr/>
              <a:t>5</a:t>
            </a:fld>
            <a:endParaRPr lang="en-US"/>
          </a:p>
        </p:txBody>
      </p:sp>
    </p:spTree>
    <p:extLst>
      <p:ext uri="{BB962C8B-B14F-4D97-AF65-F5344CB8AC3E}">
        <p14:creationId xmlns:p14="http://schemas.microsoft.com/office/powerpoint/2010/main" val="858541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真正的聖誕節，不是一家團聚，不是聖誕大餐，不是交換禮物，不是聖誕老人。</a:t>
            </a:r>
            <a:endParaRPr lang="en-CA"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絕處逢生，</a:t>
            </a:r>
            <a:r>
              <a:rPr lang="zh-TW" altLang="en-US" sz="1200" b="0"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山窮水盡疑無路，柳暗花明有聖誕</a:t>
            </a:r>
            <a:r>
              <a:rPr lang="zh-CN" altLang="en-US" sz="1200" b="0"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a:t>
            </a:r>
            <a:endParaRPr lang="fr-CA" sz="2000" b="0"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
        <p:nvSpPr>
          <p:cNvPr id="4" name="Slide Number Placeholder 3"/>
          <p:cNvSpPr>
            <a:spLocks noGrp="1"/>
          </p:cNvSpPr>
          <p:nvPr>
            <p:ph type="sldNum" sz="quarter" idx="5"/>
          </p:nvPr>
        </p:nvSpPr>
        <p:spPr/>
        <p:txBody>
          <a:bodyPr/>
          <a:lstStyle/>
          <a:p>
            <a:fld id="{6F36AA68-46C4-4624-AAD9-B7CBFCEBAE28}" type="slidenum">
              <a:rPr lang="en-US" smtClean="0"/>
              <a:pPr/>
              <a:t>6</a:t>
            </a:fld>
            <a:endParaRPr lang="en-US"/>
          </a:p>
        </p:txBody>
      </p:sp>
    </p:spTree>
    <p:extLst>
      <p:ext uri="{BB962C8B-B14F-4D97-AF65-F5344CB8AC3E}">
        <p14:creationId xmlns:p14="http://schemas.microsoft.com/office/powerpoint/2010/main" val="4123463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p:txBody>
      </p:sp>
      <p:sp>
        <p:nvSpPr>
          <p:cNvPr id="4" name="Slide Number Placeholder 3"/>
          <p:cNvSpPr>
            <a:spLocks noGrp="1"/>
          </p:cNvSpPr>
          <p:nvPr>
            <p:ph type="sldNum" sz="quarter" idx="5"/>
          </p:nvPr>
        </p:nvSpPr>
        <p:spPr/>
        <p:txBody>
          <a:bodyPr/>
          <a:lstStyle/>
          <a:p>
            <a:fld id="{6F36AA68-46C4-4624-AAD9-B7CBFCEBAE28}" type="slidenum">
              <a:rPr lang="en-US" smtClean="0"/>
              <a:pPr/>
              <a:t>7</a:t>
            </a:fld>
            <a:endParaRPr lang="en-US"/>
          </a:p>
        </p:txBody>
      </p:sp>
    </p:spTree>
    <p:extLst>
      <p:ext uri="{BB962C8B-B14F-4D97-AF65-F5344CB8AC3E}">
        <p14:creationId xmlns:p14="http://schemas.microsoft.com/office/powerpoint/2010/main" val="392954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馬太福音和路加福音都沒有說耶穌出生的日期。</a:t>
            </a:r>
            <a:endParaRPr lang="en-CA"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最早關於聖誕節慶祝的記錄是四世紀的古埃及教會。儀式主要是讀路加福音。所以，我們今天也要都一下。</a:t>
            </a:r>
            <a:endParaRPr lang="en-CA"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b="0" i="0" dirty="0">
                <a:effectLst/>
                <a:latin typeface="Roboto" panose="02000000000000000000" pitchFamily="2" charset="0"/>
              </a:rPr>
              <a:t>CXCY〈</a:t>
            </a:r>
            <a:r>
              <a:rPr lang="zh-TW" altLang="en-US" b="0" i="0" dirty="0">
                <a:effectLst/>
                <a:latin typeface="Roboto" panose="02000000000000000000" pitchFamily="2" charset="0"/>
              </a:rPr>
              <a:t>誠心呈義</a:t>
            </a:r>
            <a:r>
              <a:rPr lang="en-US" altLang="zh-TW" b="0" i="0" dirty="0">
                <a:effectLst/>
                <a:latin typeface="Roboto" panose="02000000000000000000" pitchFamily="2" charset="0"/>
              </a:rPr>
              <a:t>〉</a:t>
            </a:r>
            <a:r>
              <a:rPr lang="zh-TW" altLang="en-US" b="0" i="0" dirty="0">
                <a:effectLst/>
                <a:latin typeface="Roboto" panose="02000000000000000000" pitchFamily="2" charset="0"/>
              </a:rPr>
              <a:t>耶穌是什麼時候誕生的？</a:t>
            </a:r>
            <a:r>
              <a:rPr lang="en-CA" altLang="zh-CN" dirty="0"/>
              <a:t>https://www.youtube.com/watch?v=Jf_ioQ-4Sck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p:txBody>
      </p:sp>
      <p:sp>
        <p:nvSpPr>
          <p:cNvPr id="4" name="Slide Number Placeholder 3"/>
          <p:cNvSpPr>
            <a:spLocks noGrp="1"/>
          </p:cNvSpPr>
          <p:nvPr>
            <p:ph type="sldNum" sz="quarter" idx="5"/>
          </p:nvPr>
        </p:nvSpPr>
        <p:spPr/>
        <p:txBody>
          <a:bodyPr/>
          <a:lstStyle/>
          <a:p>
            <a:fld id="{6F36AA68-46C4-4624-AAD9-B7CBFCEBAE28}" type="slidenum">
              <a:rPr lang="en-US" smtClean="0"/>
              <a:pPr/>
              <a:t>8</a:t>
            </a:fld>
            <a:endParaRPr lang="en-US"/>
          </a:p>
        </p:txBody>
      </p:sp>
    </p:spTree>
    <p:extLst>
      <p:ext uri="{BB962C8B-B14F-4D97-AF65-F5344CB8AC3E}">
        <p14:creationId xmlns:p14="http://schemas.microsoft.com/office/powerpoint/2010/main" val="2711547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altLang="zh-CN" dirty="0"/>
          </a:p>
        </p:txBody>
      </p:sp>
      <p:sp>
        <p:nvSpPr>
          <p:cNvPr id="4" name="Slide Number Placeholder 3"/>
          <p:cNvSpPr>
            <a:spLocks noGrp="1"/>
          </p:cNvSpPr>
          <p:nvPr>
            <p:ph type="sldNum" sz="quarter" idx="5"/>
          </p:nvPr>
        </p:nvSpPr>
        <p:spPr/>
        <p:txBody>
          <a:bodyPr/>
          <a:lstStyle/>
          <a:p>
            <a:fld id="{6F36AA68-46C4-4624-AAD9-B7CBFCEBAE28}" type="slidenum">
              <a:rPr lang="en-US" smtClean="0"/>
              <a:pPr/>
              <a:t>9</a:t>
            </a:fld>
            <a:endParaRPr lang="en-US"/>
          </a:p>
        </p:txBody>
      </p:sp>
    </p:spTree>
    <p:extLst>
      <p:ext uri="{BB962C8B-B14F-4D97-AF65-F5344CB8AC3E}">
        <p14:creationId xmlns:p14="http://schemas.microsoft.com/office/powerpoint/2010/main" val="2048919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p:spPr>
        <p:txBody>
          <a:bodyPr/>
          <a:lstStyle/>
          <a:p>
            <a:r>
              <a:rPr lang="fr-FR"/>
              <a:t>Cliquez pour modifier le style du titre</a:t>
            </a:r>
            <a:endParaRPr lang="fr-CA"/>
          </a:p>
        </p:txBody>
      </p:sp>
      <p:sp>
        <p:nvSpPr>
          <p:cNvPr id="3" name="Sous-titr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A6B28C-3932-4DA7-AF08-4CD4144B7260}" type="slidenum">
              <a:rPr lang="fr-CA"/>
              <a:pPr>
                <a:defRPr/>
              </a:pPr>
              <a:t>‹#›</a:t>
            </a:fld>
            <a:endParaRPr lang="fr-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DF9D0F-4420-4178-ACE0-077A38332298}"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05979"/>
            <a:ext cx="2057400" cy="4388644"/>
          </a:xfrm>
        </p:spPr>
        <p:txBody>
          <a:bodyPr vert="eaVert"/>
          <a:lstStyle/>
          <a:p>
            <a:r>
              <a:rPr lang="fr-FR"/>
              <a:t>Cliquez pour modifier le style du titre</a:t>
            </a:r>
            <a:endParaRPr lang="fr-CA"/>
          </a:p>
        </p:txBody>
      </p:sp>
      <p:sp>
        <p:nvSpPr>
          <p:cNvPr id="3" name="Espace réservé du texte vertical 2"/>
          <p:cNvSpPr>
            <a:spLocks noGrp="1"/>
          </p:cNvSpPr>
          <p:nvPr>
            <p:ph type="body" orient="vert" idx="1"/>
          </p:nvPr>
        </p:nvSpPr>
        <p:spPr>
          <a:xfrm>
            <a:off x="457200" y="205979"/>
            <a:ext cx="6019800" cy="438864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536F26-04A6-4A33-8C97-87D505FAA30F}"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12E652-A76B-4FBC-9980-ECB7739D490D}" type="slidenum">
              <a:rPr lang="fr-CA"/>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a:t>Cliquez pour modifier le style du titre</a:t>
            </a:r>
            <a:endParaRPr lang="fr-CA"/>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366D31-7BBF-4762-83FD-5D998F0AC7F9}" type="slidenum">
              <a:rPr lang="fr-CA"/>
              <a:pPr>
                <a:defRPr/>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70535CC-B5BD-43E9-A0C5-285617F958A6}" type="slidenum">
              <a:rPr lang="fr-CA"/>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CA"/>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3FDF930-A33C-4065-AC55-423533AE5B5B}" type="slidenum">
              <a:rPr lang="fr-CA"/>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66C4A82-8B35-47AE-860A-73EE9C01E57C}"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37674C7-3477-4DA1-A11C-C78A9980C670}"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a:t>Cliquez pour modifier le style du titre</a:t>
            </a:r>
            <a:endParaRPr lang="fr-CA"/>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21A575-122F-451E-A8C2-E06E463A7A22}"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a:t>Cliquez pour modifier le style du titre</a:t>
            </a:r>
            <a:endParaRPr lang="fr-CA"/>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7AA703-4FE6-4CAE-A5E5-CE3AD5FDFA4D}" type="slidenum">
              <a:rPr lang="fr-CA"/>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a:t>Cliquez pour modifier le style du titre</a:t>
            </a:r>
          </a:p>
        </p:txBody>
      </p:sp>
      <p:sp>
        <p:nvSpPr>
          <p:cNvPr id="1027" name="Rectangle 3"/>
          <p:cNvSpPr>
            <a:spLocks noGrp="1" noChangeArrowheads="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ADC2DDF-FD7A-43E0-801B-B2E8785FF8C1}"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51520" y="1419622"/>
            <a:ext cx="6552728" cy="1512168"/>
          </a:xfrm>
        </p:spPr>
        <p:txBody>
          <a:bodyPr/>
          <a:lstStyle/>
          <a:p>
            <a:pPr eaLnBrk="1" hangingPunct="1"/>
            <a:r>
              <a:rPr lang="zh-TW" altLang="en-US" sz="48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a:t>
            </a:r>
            <a:br>
              <a:rPr lang="en-CA" altLang="zh-TW" sz="48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br>
            <a:r>
              <a:rPr lang="zh-TW" altLang="en-US" sz="48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柳暗花明有聖誕</a:t>
            </a:r>
            <a:r>
              <a:rPr lang="zh-CN" altLang="en-US" sz="48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a:t>
            </a:r>
            <a:endParaRPr lang="fr-CA" sz="6000" b="1" dirty="0">
              <a:ln w="12700">
                <a:solidFill>
                  <a:schemeClr val="tx1">
                    <a:lumMod val="95000"/>
                    <a:lumOff val="5000"/>
                  </a:schemeClr>
                </a:solidFill>
                <a:prstDash val="solid"/>
              </a:ln>
              <a:solidFill>
                <a:schemeClr val="bg1"/>
              </a:solidFill>
              <a:effectLst>
                <a:glow rad="101600">
                  <a:schemeClr val="tx1">
                    <a:alpha val="60000"/>
                  </a:schemeClr>
                </a:glow>
              </a:effectLst>
              <a:latin typeface="DFKai-SB" panose="03000509000000000000" pitchFamily="65" charset="-120"/>
              <a:ea typeface="DFKai-SB" panose="03000509000000000000" pitchFamily="65" charset="-120"/>
              <a:cs typeface="Times New Roman" panose="02020603050405020304" pitchFamily="18" charset="0"/>
            </a:endParaRPr>
          </a:p>
        </p:txBody>
      </p:sp>
      <p:sp>
        <p:nvSpPr>
          <p:cNvPr id="4" name="Rectangle 2">
            <a:extLst>
              <a:ext uri="{FF2B5EF4-FFF2-40B4-BE49-F238E27FC236}">
                <a16:creationId xmlns:a16="http://schemas.microsoft.com/office/drawing/2014/main" id="{72F5D2DD-0583-45B7-965E-08FED689BB28}"/>
              </a:ext>
            </a:extLst>
          </p:cNvPr>
          <p:cNvSpPr txBox="1">
            <a:spLocks noChangeArrowheads="1"/>
          </p:cNvSpPr>
          <p:nvPr/>
        </p:nvSpPr>
        <p:spPr bwMode="auto">
          <a:xfrm>
            <a:off x="323528" y="771550"/>
            <a:ext cx="5832648"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zh-TW" altLang="en-US" sz="32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rPr>
              <a:t>聖誕與新年專題</a:t>
            </a:r>
            <a:endParaRPr lang="fr-CA" sz="32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2093652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000D8BC-0F05-4EA6-A892-4D7467CD3D18}"/>
              </a:ext>
            </a:extLst>
          </p:cNvPr>
          <p:cNvSpPr txBox="1"/>
          <p:nvPr/>
        </p:nvSpPr>
        <p:spPr>
          <a:xfrm>
            <a:off x="251520" y="267494"/>
            <a:ext cx="6408712" cy="3970318"/>
          </a:xfrm>
          <a:prstGeom prst="rect">
            <a:avLst/>
          </a:prstGeom>
          <a:solidFill>
            <a:schemeClr val="bg1">
              <a:alpha val="90000"/>
            </a:schemeClr>
          </a:solidFill>
        </p:spPr>
        <p:txBody>
          <a:bodyPr wrap="square" rtlCol="0">
            <a:spAutoFit/>
          </a:bodyPr>
          <a:lstStyle/>
          <a:p>
            <a:r>
              <a:rPr lang="zh-TW"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在伯利恆之野地裡有牧羊的人，夜間按著更次看守羊群。有主的使者站在他們旁邊，主的榮光四面照著他們；牧羊的人就甚懼怕。那天使對他們說：「不要懼怕！我報給你們大喜的信息，是關乎萬民的；因今天在大衛的城裡，為你們生了救主，就是主基督。你們要看見一個嬰孩，包著布，臥在馬槽裡，那就是記號了。」 </a:t>
            </a:r>
            <a:r>
              <a:rPr lang="en-US" altLang="zh-TW"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		</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（路 </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2</a:t>
            </a:r>
            <a:r>
              <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8~12</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4" name="Rectangle 2">
            <a:extLst>
              <a:ext uri="{FF2B5EF4-FFF2-40B4-BE49-F238E27FC236}">
                <a16:creationId xmlns:a16="http://schemas.microsoft.com/office/drawing/2014/main" id="{CFC3111D-18D7-4343-9386-280151BDAB3B}"/>
              </a:ext>
            </a:extLst>
          </p:cNvPr>
          <p:cNvSpPr txBox="1">
            <a:spLocks noChangeArrowheads="1"/>
          </p:cNvSpPr>
          <p:nvPr/>
        </p:nvSpPr>
        <p:spPr bwMode="auto">
          <a:xfrm>
            <a:off x="107504" y="4587974"/>
            <a:ext cx="6336704"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zh-TW" altLang="en-US" sz="2400" b="1"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山窮水盡疑無路，柳暗花明有聖誕</a:t>
            </a:r>
            <a:endParaRPr lang="fr-CA" sz="40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2771887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000D8BC-0F05-4EA6-A892-4D7467CD3D18}"/>
              </a:ext>
            </a:extLst>
          </p:cNvPr>
          <p:cNvSpPr txBox="1"/>
          <p:nvPr/>
        </p:nvSpPr>
        <p:spPr>
          <a:xfrm>
            <a:off x="251520" y="195486"/>
            <a:ext cx="6336704" cy="4401205"/>
          </a:xfrm>
          <a:prstGeom prst="rect">
            <a:avLst/>
          </a:prstGeom>
          <a:solidFill>
            <a:schemeClr val="bg1">
              <a:alpha val="90000"/>
            </a:schemeClr>
          </a:solidFill>
        </p:spPr>
        <p:txBody>
          <a:bodyPr wrap="square" rtlCol="0">
            <a:spAutoFit/>
          </a:bodyPr>
          <a:lstStyle/>
          <a:p>
            <a:r>
              <a:rPr lang="zh-TW"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忽然，有一大隊天兵同那天使讚美神說：在至高之處榮耀歸與神！在地上平安歸與他所喜悅的人（有古卷：喜悅歸與人）！眾天使離開他們，升天去了。牧羊的人彼此說：「我們往伯利恆去，看看所成的事，就是主所指示我們的。」他們急忙去了，就尋見馬利亞和約瑟，又有那嬰孩臥在馬槽裡；既然看見，就把天使論這孩子的話傳開了。</a:t>
            </a:r>
            <a:endParaRPr lang="en-US" altLang="zh-TW"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algn="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（路 </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2</a:t>
            </a:r>
            <a:r>
              <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13~17</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6" name="Rectangle 2">
            <a:extLst>
              <a:ext uri="{FF2B5EF4-FFF2-40B4-BE49-F238E27FC236}">
                <a16:creationId xmlns:a16="http://schemas.microsoft.com/office/drawing/2014/main" id="{D8BF69C6-AEB0-42D4-B3E6-6FED506464F0}"/>
              </a:ext>
            </a:extLst>
          </p:cNvPr>
          <p:cNvSpPr txBox="1">
            <a:spLocks noChangeArrowheads="1"/>
          </p:cNvSpPr>
          <p:nvPr/>
        </p:nvSpPr>
        <p:spPr bwMode="auto">
          <a:xfrm>
            <a:off x="107504" y="4587974"/>
            <a:ext cx="6336704"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zh-TW" altLang="en-US" sz="2400" b="1"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山窮水盡疑無路，柳暗花明有聖誕</a:t>
            </a:r>
            <a:endParaRPr lang="fr-CA" sz="40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2209720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000D8BC-0F05-4EA6-A892-4D7467CD3D18}"/>
              </a:ext>
            </a:extLst>
          </p:cNvPr>
          <p:cNvSpPr txBox="1"/>
          <p:nvPr/>
        </p:nvSpPr>
        <p:spPr>
          <a:xfrm>
            <a:off x="251520" y="195486"/>
            <a:ext cx="6336704" cy="3539430"/>
          </a:xfrm>
          <a:prstGeom prst="rect">
            <a:avLst/>
          </a:prstGeom>
          <a:solidFill>
            <a:schemeClr val="bg1">
              <a:alpha val="90000"/>
            </a:schemeClr>
          </a:solidFill>
        </p:spPr>
        <p:txBody>
          <a:bodyPr wrap="square" rtlCol="0">
            <a:spAutoFit/>
          </a:bodyPr>
          <a:lstStyle/>
          <a:p>
            <a:r>
              <a:rPr lang="zh-TW"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凡聽見的，就詫異牧羊之人對他們所說的話。馬利亞卻把這一切的事存在心裡，反覆思想。牧羊的人回去了，因所聽見所看見的一切事，正如天使向他們所說的，就歸榮耀與神，讚美他。滿了八天，就給孩子行割禮，與他起名叫耶穌；這就是沒有成胎以前，天使所起的名。</a:t>
            </a:r>
            <a:endParaRPr lang="en-US" altLang="zh-TW"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algn="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（路 </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2</a:t>
            </a:r>
            <a:r>
              <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:1</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8~21</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Rectangle 2">
            <a:extLst>
              <a:ext uri="{FF2B5EF4-FFF2-40B4-BE49-F238E27FC236}">
                <a16:creationId xmlns:a16="http://schemas.microsoft.com/office/drawing/2014/main" id="{AA0E3202-FF3B-4865-A9D2-217EC4EECCED}"/>
              </a:ext>
            </a:extLst>
          </p:cNvPr>
          <p:cNvSpPr txBox="1">
            <a:spLocks noChangeArrowheads="1"/>
          </p:cNvSpPr>
          <p:nvPr/>
        </p:nvSpPr>
        <p:spPr bwMode="auto">
          <a:xfrm>
            <a:off x="107504" y="4587974"/>
            <a:ext cx="6336704"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zh-TW" altLang="en-US" sz="2400" b="1"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山窮水盡疑無路，柳暗花明有聖誕</a:t>
            </a:r>
            <a:endParaRPr lang="fr-CA" sz="40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620780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000D8BC-0F05-4EA6-A892-4D7467CD3D18}"/>
              </a:ext>
            </a:extLst>
          </p:cNvPr>
          <p:cNvSpPr txBox="1"/>
          <p:nvPr/>
        </p:nvSpPr>
        <p:spPr>
          <a:xfrm>
            <a:off x="251520" y="195486"/>
            <a:ext cx="8496944" cy="3108543"/>
          </a:xfrm>
          <a:prstGeom prst="rect">
            <a:avLst/>
          </a:prstGeom>
          <a:solidFill>
            <a:schemeClr val="bg1">
              <a:alpha val="90000"/>
            </a:schemeClr>
          </a:solidFill>
        </p:spPr>
        <p:txBody>
          <a:bodyPr wrap="square" rtlCol="0">
            <a:spAutoFit/>
          </a:bodyPr>
          <a:lstStyle/>
          <a:p>
            <a:pPr marL="457200" indent="-457200">
              <a:buFont typeface="Wingdings" panose="05000000000000000000" pitchFamily="2" charset="2"/>
              <a:buChar char="Ø"/>
            </a:pP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最初，東正教會在</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1</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月</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6</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日慶祝耶穌受洗</a:t>
            </a:r>
            <a:endParaRPr lang="en-CA"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12</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月</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25</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日 </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 </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羅馬太陽神節（冬至）</a:t>
            </a:r>
            <a:endParaRPr lang="en-CA"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意大利米蘭主教安波羅修</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Ambrose</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：基督是我們的新太陽，提倡</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12</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月</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25</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日慶祝耶穌</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(~336AD)</a:t>
            </a:r>
            <a:endParaRPr lang="en-CA"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379AD, </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東正教大主教屈梭多模正式定</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12</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月</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25</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日為耶穌生日</a:t>
            </a:r>
            <a:endParaRPr lang="en-CA"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五世紀後，西方教會普遍接受聖誕節是</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12</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月</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25</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日</a:t>
            </a:r>
            <a:endPar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endParaRPr>
          </a:p>
        </p:txBody>
      </p:sp>
      <p:sp>
        <p:nvSpPr>
          <p:cNvPr id="3" name="Rectangle 2">
            <a:extLst>
              <a:ext uri="{FF2B5EF4-FFF2-40B4-BE49-F238E27FC236}">
                <a16:creationId xmlns:a16="http://schemas.microsoft.com/office/drawing/2014/main" id="{AA0E3202-FF3B-4865-A9D2-217EC4EECCED}"/>
              </a:ext>
            </a:extLst>
          </p:cNvPr>
          <p:cNvSpPr txBox="1">
            <a:spLocks noChangeArrowheads="1"/>
          </p:cNvSpPr>
          <p:nvPr/>
        </p:nvSpPr>
        <p:spPr bwMode="auto">
          <a:xfrm>
            <a:off x="107504" y="4587974"/>
            <a:ext cx="6336704"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zh-TW" altLang="en-US" sz="2400" b="1"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山窮水盡疑無路，柳暗花明有聖誕</a:t>
            </a:r>
            <a:endParaRPr lang="fr-CA" sz="40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352236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down)">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down)">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down)">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down)">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000D8BC-0F05-4EA6-A892-4D7467CD3D18}"/>
              </a:ext>
            </a:extLst>
          </p:cNvPr>
          <p:cNvSpPr txBox="1"/>
          <p:nvPr/>
        </p:nvSpPr>
        <p:spPr>
          <a:xfrm>
            <a:off x="251520" y="195486"/>
            <a:ext cx="6358830" cy="3539430"/>
          </a:xfrm>
          <a:prstGeom prst="rect">
            <a:avLst/>
          </a:prstGeom>
          <a:solidFill>
            <a:schemeClr val="bg1">
              <a:alpha val="90000"/>
            </a:schemeClr>
          </a:solidFill>
        </p:spPr>
        <p:txBody>
          <a:bodyPr wrap="square" rtlCol="0">
            <a:spAutoFit/>
          </a:bodyPr>
          <a:lstStyle/>
          <a:p>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耶穌出生不會是在</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12</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月</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25</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日？</a:t>
            </a:r>
            <a:endPar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12</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月底天氣寒冷，</a:t>
            </a:r>
            <a:r>
              <a:rPr lang="zh-TW"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牧羊人</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不會跟</a:t>
            </a:r>
            <a:r>
              <a:rPr lang="zh-TW"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羊群</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在</a:t>
            </a:r>
            <a:r>
              <a:rPr lang="zh-TW"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伯利恆之野地</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過</a:t>
            </a:r>
            <a:r>
              <a:rPr lang="zh-TW"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夜</a:t>
            </a:r>
            <a:endParaRPr lang="en-CA" altLang="zh-TW"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zh-TW"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該撒亞古士督下</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令</a:t>
            </a:r>
            <a:r>
              <a:rPr lang="zh-TW"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天下人民報名上冊</a:t>
            </a:r>
            <a:endPar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耶穌出生時哪一年？</a:t>
            </a:r>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AD525</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，僧侶艾克西古斯發明</a:t>
            </a:r>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耶穌出生後的新一年是公元</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1</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年</a:t>
            </a:r>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耶穌出生是公元前一年</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12</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月</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25</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日</a:t>
            </a:r>
            <a:endParaRPr lang="en-CA"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endParaRPr>
          </a:p>
        </p:txBody>
      </p:sp>
      <p:sp>
        <p:nvSpPr>
          <p:cNvPr id="3" name="Rectangle 2">
            <a:extLst>
              <a:ext uri="{FF2B5EF4-FFF2-40B4-BE49-F238E27FC236}">
                <a16:creationId xmlns:a16="http://schemas.microsoft.com/office/drawing/2014/main" id="{AA0E3202-FF3B-4865-A9D2-217EC4EECCED}"/>
              </a:ext>
            </a:extLst>
          </p:cNvPr>
          <p:cNvSpPr txBox="1">
            <a:spLocks noChangeArrowheads="1"/>
          </p:cNvSpPr>
          <p:nvPr/>
        </p:nvSpPr>
        <p:spPr bwMode="auto">
          <a:xfrm>
            <a:off x="107504" y="4587974"/>
            <a:ext cx="6336704"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zh-TW" altLang="en-US" sz="2400" b="1"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山窮水盡疑無路，柳暗花明有聖誕</a:t>
            </a:r>
            <a:endParaRPr lang="fr-CA" sz="40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3154459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circle(in)">
                                      <p:cBhvr>
                                        <p:cTn id="17" dur="20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circle(in)">
                                      <p:cBhvr>
                                        <p:cTn id="22" dur="20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circle(in)">
                                      <p:cBhvr>
                                        <p:cTn id="27" dur="20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circle(in)">
                                      <p:cBhvr>
                                        <p:cTn id="32"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000D8BC-0F05-4EA6-A892-4D7467CD3D18}"/>
              </a:ext>
            </a:extLst>
          </p:cNvPr>
          <p:cNvSpPr txBox="1"/>
          <p:nvPr/>
        </p:nvSpPr>
        <p:spPr>
          <a:xfrm>
            <a:off x="251520" y="195486"/>
            <a:ext cx="6358830" cy="3539430"/>
          </a:xfrm>
          <a:prstGeom prst="rect">
            <a:avLst/>
          </a:prstGeom>
          <a:solidFill>
            <a:schemeClr val="bg1">
              <a:alpha val="90000"/>
            </a:schemeClr>
          </a:solidFill>
        </p:spPr>
        <p:txBody>
          <a:bodyPr wrap="square" rtlCol="0">
            <a:spAutoFit/>
          </a:bodyPr>
          <a:lstStyle/>
          <a:p>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耶穌出生時哪一年？</a:t>
            </a:r>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公元計年法 </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 </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公元前一年</a:t>
            </a:r>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耶穌傳道年份 </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 </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公元前五年或以後</a:t>
            </a:r>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希律王去世 </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 </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公元前四年或以後</a:t>
            </a:r>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報名上冊 </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 </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公元前二年或以前</a:t>
            </a:r>
            <a:endParaRPr lang="en-CA" altLang="zh-TW"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zh-TW"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居里扭作巡撫 </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 </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公元前七</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四年</a:t>
            </a:r>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伯利恆之星 </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 </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公元前五年</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3</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月</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四年</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4</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月</a:t>
            </a:r>
            <a:endParaRPr lang="en-CA"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endParaRPr>
          </a:p>
        </p:txBody>
      </p:sp>
      <p:sp>
        <p:nvSpPr>
          <p:cNvPr id="3" name="Rectangle 2">
            <a:extLst>
              <a:ext uri="{FF2B5EF4-FFF2-40B4-BE49-F238E27FC236}">
                <a16:creationId xmlns:a16="http://schemas.microsoft.com/office/drawing/2014/main" id="{AA0E3202-FF3B-4865-A9D2-217EC4EECCED}"/>
              </a:ext>
            </a:extLst>
          </p:cNvPr>
          <p:cNvSpPr txBox="1">
            <a:spLocks noChangeArrowheads="1"/>
          </p:cNvSpPr>
          <p:nvPr/>
        </p:nvSpPr>
        <p:spPr bwMode="auto">
          <a:xfrm>
            <a:off x="107504" y="4587974"/>
            <a:ext cx="6336704"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zh-TW" altLang="en-US" sz="2400" b="1"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山窮水盡疑無路，柳暗花明有聖誕</a:t>
            </a:r>
            <a:endParaRPr lang="fr-CA" sz="40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3305173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51520" y="915566"/>
            <a:ext cx="7200800" cy="1944216"/>
          </a:xfrm>
        </p:spPr>
        <p:txBody>
          <a:bodyPr/>
          <a:lstStyle/>
          <a:p>
            <a:pPr eaLnBrk="1" hangingPunct="1"/>
            <a:r>
              <a:rPr lang="zh-TW" altLang="en-US" sz="48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聖誕有</a:t>
            </a:r>
            <a:r>
              <a:rPr lang="zh-CN" altLang="en-US" sz="48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段故 </a:t>
            </a:r>
            <a:r>
              <a:rPr lang="en-US" altLang="zh-CN" sz="48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a:t>
            </a:r>
            <a:br>
              <a:rPr lang="en-CA" altLang="zh-CN" sz="48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br>
            <a:r>
              <a:rPr lang="zh-CN" altLang="en-US" sz="48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點解係三博士？</a:t>
            </a:r>
            <a:endParaRPr lang="fr-CA" sz="6000" b="1" dirty="0">
              <a:ln w="12700">
                <a:solidFill>
                  <a:schemeClr val="tx1">
                    <a:lumMod val="95000"/>
                    <a:lumOff val="5000"/>
                  </a:schemeClr>
                </a:solidFill>
                <a:prstDash val="solid"/>
              </a:ln>
              <a:solidFill>
                <a:schemeClr val="bg1"/>
              </a:solidFill>
              <a:effectLst>
                <a:glow rad="101600">
                  <a:schemeClr val="tx1">
                    <a:alpha val="60000"/>
                  </a:schemeClr>
                </a:glow>
              </a:effectLst>
              <a:latin typeface="DFKai-SB" panose="03000509000000000000" pitchFamily="65" charset="-120"/>
              <a:ea typeface="DFKai-SB" panose="03000509000000000000" pitchFamily="65" charset="-120"/>
              <a:cs typeface="Times New Roman" panose="02020603050405020304" pitchFamily="18" charset="0"/>
            </a:endParaRPr>
          </a:p>
        </p:txBody>
      </p:sp>
      <p:sp>
        <p:nvSpPr>
          <p:cNvPr id="5" name="Rectangle 2">
            <a:extLst>
              <a:ext uri="{FF2B5EF4-FFF2-40B4-BE49-F238E27FC236}">
                <a16:creationId xmlns:a16="http://schemas.microsoft.com/office/drawing/2014/main" id="{B4317A46-E4E2-495F-A9AA-FD4C86F515AB}"/>
              </a:ext>
            </a:extLst>
          </p:cNvPr>
          <p:cNvSpPr txBox="1">
            <a:spLocks noChangeArrowheads="1"/>
          </p:cNvSpPr>
          <p:nvPr/>
        </p:nvSpPr>
        <p:spPr bwMode="auto">
          <a:xfrm>
            <a:off x="107504" y="4587974"/>
            <a:ext cx="6336704"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zh-TW" altLang="en-US" sz="2400" b="1"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山窮水盡疑無路，柳暗花明有聖誕</a:t>
            </a:r>
            <a:endParaRPr lang="fr-CA" sz="40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395011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000D8BC-0F05-4EA6-A892-4D7467CD3D18}"/>
              </a:ext>
            </a:extLst>
          </p:cNvPr>
          <p:cNvSpPr txBox="1"/>
          <p:nvPr/>
        </p:nvSpPr>
        <p:spPr>
          <a:xfrm>
            <a:off x="251520" y="195486"/>
            <a:ext cx="6336704" cy="4401205"/>
          </a:xfrm>
          <a:prstGeom prst="rect">
            <a:avLst/>
          </a:prstGeom>
          <a:solidFill>
            <a:schemeClr val="bg1">
              <a:alpha val="90000"/>
            </a:schemeClr>
          </a:solidFill>
        </p:spPr>
        <p:txBody>
          <a:bodyPr wrap="square" rtlCol="0">
            <a:spAutoFit/>
          </a:bodyPr>
          <a:lstStyle/>
          <a:p>
            <a:r>
              <a:rPr lang="zh-TW"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當希律王的時候，耶穌生在猶太的伯利恆。有幾個博士從東方來到耶路撒冷，說：「那生下來作猶太人之王的在那裡？我們在東方看見他的星，特來拜他。」希律王聽見了，就心裡不安；耶路撒冷合城的人也都不安。他就召齊了祭司長和民間的文士，問他們說：「基督當生在何處？」他們回答說：「在猶太的伯利恆。因為有先知記著，說： </a:t>
            </a:r>
          </a:p>
          <a:p>
            <a:pPr algn="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（太 </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2</a:t>
            </a:r>
            <a:r>
              <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1~5</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6" name="Rectangle 2">
            <a:extLst>
              <a:ext uri="{FF2B5EF4-FFF2-40B4-BE49-F238E27FC236}">
                <a16:creationId xmlns:a16="http://schemas.microsoft.com/office/drawing/2014/main" id="{D8BF69C6-AEB0-42D4-B3E6-6FED506464F0}"/>
              </a:ext>
            </a:extLst>
          </p:cNvPr>
          <p:cNvSpPr txBox="1">
            <a:spLocks noChangeArrowheads="1"/>
          </p:cNvSpPr>
          <p:nvPr/>
        </p:nvSpPr>
        <p:spPr bwMode="auto">
          <a:xfrm>
            <a:off x="107504" y="4587974"/>
            <a:ext cx="6336704"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zh-TW" altLang="en-US" sz="2400" b="1"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山窮水盡疑無路，柳暗花明有聖誕</a:t>
            </a:r>
            <a:endParaRPr lang="fr-CA" sz="40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1682007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000D8BC-0F05-4EA6-A892-4D7467CD3D18}"/>
              </a:ext>
            </a:extLst>
          </p:cNvPr>
          <p:cNvSpPr txBox="1"/>
          <p:nvPr/>
        </p:nvSpPr>
        <p:spPr>
          <a:xfrm>
            <a:off x="251520" y="195486"/>
            <a:ext cx="6336704" cy="4401205"/>
          </a:xfrm>
          <a:prstGeom prst="rect">
            <a:avLst/>
          </a:prstGeom>
          <a:solidFill>
            <a:schemeClr val="bg1">
              <a:alpha val="90000"/>
            </a:schemeClr>
          </a:solidFill>
        </p:spPr>
        <p:txBody>
          <a:bodyPr wrap="square" rtlCol="0">
            <a:spAutoFit/>
          </a:bodyPr>
          <a:lstStyle/>
          <a:p>
            <a:r>
              <a:rPr lang="zh-TW"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猶大地的伯利恆啊，你在猶大諸城中並不是最小的；因為將來有一位君王要從你那裡出來，牧養我以色列民。」當下，希律暗暗的召了博士來，細問那星是什麼時候出現的，就差他們往伯利恆去，說：「你們去仔細尋訪那小孩子，尋到了，就來報信，我也好去拜他。」他們聽見王的話就去了。在東方所看見的那星忽然在他們前頭行，直行到小孩子的地方，就在上頭停住了。  </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（太 </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2</a:t>
            </a:r>
            <a:r>
              <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6~9</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4" name="Rectangle 2">
            <a:extLst>
              <a:ext uri="{FF2B5EF4-FFF2-40B4-BE49-F238E27FC236}">
                <a16:creationId xmlns:a16="http://schemas.microsoft.com/office/drawing/2014/main" id="{B71E91EE-FDBB-45A8-BC11-E977A7E37E2C}"/>
              </a:ext>
            </a:extLst>
          </p:cNvPr>
          <p:cNvSpPr txBox="1">
            <a:spLocks noChangeArrowheads="1"/>
          </p:cNvSpPr>
          <p:nvPr/>
        </p:nvSpPr>
        <p:spPr bwMode="auto">
          <a:xfrm>
            <a:off x="107504" y="4587974"/>
            <a:ext cx="6336704"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zh-TW" altLang="en-US" sz="2400" b="1"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山窮水盡疑無路，柳暗花明有聖誕</a:t>
            </a:r>
            <a:endParaRPr lang="fr-CA" sz="40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1745962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000D8BC-0F05-4EA6-A892-4D7467CD3D18}"/>
              </a:ext>
            </a:extLst>
          </p:cNvPr>
          <p:cNvSpPr txBox="1"/>
          <p:nvPr/>
        </p:nvSpPr>
        <p:spPr>
          <a:xfrm>
            <a:off x="251520" y="195486"/>
            <a:ext cx="6336704" cy="3108543"/>
          </a:xfrm>
          <a:prstGeom prst="rect">
            <a:avLst/>
          </a:prstGeom>
          <a:solidFill>
            <a:schemeClr val="bg1">
              <a:alpha val="90000"/>
            </a:schemeClr>
          </a:solidFill>
        </p:spPr>
        <p:txBody>
          <a:bodyPr wrap="square" rtlCol="0">
            <a:spAutoFit/>
          </a:bodyPr>
          <a:lstStyle/>
          <a:p>
            <a:r>
              <a:rPr lang="zh-TW"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他們看見那星，就大大的歡喜；進了房子，看見小孩子和他母親馬利亞，就俯伏拜那小孩子，揭開寶盒，拿黃金、乳香、沒藥為禮物獻給他。博士因為在夢中被主指示不要回去見希律，就從別的路回本地去了。</a:t>
            </a:r>
            <a:endParaRPr lang="en-US" altLang="zh-TW"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algn="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（太 </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2</a:t>
            </a:r>
            <a:r>
              <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10~12</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6" name="Rectangle 2">
            <a:extLst>
              <a:ext uri="{FF2B5EF4-FFF2-40B4-BE49-F238E27FC236}">
                <a16:creationId xmlns:a16="http://schemas.microsoft.com/office/drawing/2014/main" id="{D8BF69C6-AEB0-42D4-B3E6-6FED506464F0}"/>
              </a:ext>
            </a:extLst>
          </p:cNvPr>
          <p:cNvSpPr txBox="1">
            <a:spLocks noChangeArrowheads="1"/>
          </p:cNvSpPr>
          <p:nvPr/>
        </p:nvSpPr>
        <p:spPr bwMode="auto">
          <a:xfrm>
            <a:off x="107504" y="4587974"/>
            <a:ext cx="6336704"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zh-TW" altLang="en-US" sz="2400" b="1"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山窮水盡疑無路，柳暗花明有聖誕</a:t>
            </a:r>
            <a:endParaRPr lang="fr-CA" sz="40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365038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411510"/>
            <a:ext cx="6624736" cy="3456384"/>
          </a:xfrm>
        </p:spPr>
        <p:txBody>
          <a:bodyPr/>
          <a:lstStyle/>
          <a:p>
            <a:pPr eaLnBrk="1" hangingPunct="1"/>
            <a:r>
              <a:rPr lang="zh-TW" altLang="en-US" sz="48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上帝雖然靜默，</a:t>
            </a:r>
            <a:br>
              <a:rPr lang="en-CA" altLang="zh-TW" sz="48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br>
            <a:r>
              <a:rPr lang="zh-TW" altLang="en-US" sz="48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但祂依然掌權。</a:t>
            </a:r>
            <a:br>
              <a:rPr lang="en-CA" altLang="zh-TW" sz="48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br>
            <a:r>
              <a:rPr lang="zh-TW" altLang="en-US" sz="48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洪水汎濫之時，</a:t>
            </a:r>
            <a:br>
              <a:rPr lang="en-CA" altLang="zh-TW" sz="48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br>
            <a:r>
              <a:rPr lang="zh-TW" altLang="en-US" sz="48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神仍坐著爲王。</a:t>
            </a:r>
            <a:endParaRPr lang="fr-CA" sz="6000" b="1" dirty="0">
              <a:ln w="12700">
                <a:solidFill>
                  <a:schemeClr val="tx1">
                    <a:lumMod val="95000"/>
                    <a:lumOff val="5000"/>
                  </a:schemeClr>
                </a:solidFill>
                <a:prstDash val="solid"/>
              </a:ln>
              <a:solidFill>
                <a:schemeClr val="bg1"/>
              </a:solidFill>
              <a:effectLst>
                <a:glow rad="101600">
                  <a:schemeClr val="tx1">
                    <a:alpha val="60000"/>
                  </a:schemeClr>
                </a:glow>
              </a:effectLst>
              <a:latin typeface="DFKai-SB" panose="03000509000000000000" pitchFamily="65" charset="-120"/>
              <a:ea typeface="DFKai-SB" panose="03000509000000000000" pitchFamily="65" charset="-120"/>
              <a:cs typeface="Times New Roman" panose="02020603050405020304" pitchFamily="18" charset="0"/>
            </a:endParaRPr>
          </a:p>
        </p:txBody>
      </p:sp>
      <p:sp>
        <p:nvSpPr>
          <p:cNvPr id="4" name="Rectangle 2">
            <a:extLst>
              <a:ext uri="{FF2B5EF4-FFF2-40B4-BE49-F238E27FC236}">
                <a16:creationId xmlns:a16="http://schemas.microsoft.com/office/drawing/2014/main" id="{CFC3111D-18D7-4343-9386-280151BDAB3B}"/>
              </a:ext>
            </a:extLst>
          </p:cNvPr>
          <p:cNvSpPr txBox="1">
            <a:spLocks noChangeArrowheads="1"/>
          </p:cNvSpPr>
          <p:nvPr/>
        </p:nvSpPr>
        <p:spPr bwMode="auto">
          <a:xfrm>
            <a:off x="107504" y="4587974"/>
            <a:ext cx="6336704"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zh-TW" altLang="en-US" sz="2400" b="1"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山窮水盡疑無路，柳暗花明有聖誕</a:t>
            </a:r>
            <a:endParaRPr lang="fr-CA" sz="40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76104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449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E9FD3558-C9A0-40F1-8678-1915D34CD925}"/>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23527" y="195485"/>
            <a:ext cx="3672407" cy="468817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82959EF4-21D7-489C-A697-0DE4FFDD4E6C}"/>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4572000" y="195623"/>
            <a:ext cx="4104456" cy="3024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31513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000D8BC-0F05-4EA6-A892-4D7467CD3D18}"/>
              </a:ext>
            </a:extLst>
          </p:cNvPr>
          <p:cNvSpPr txBox="1"/>
          <p:nvPr/>
        </p:nvSpPr>
        <p:spPr>
          <a:xfrm>
            <a:off x="251520" y="158962"/>
            <a:ext cx="8712968" cy="4832092"/>
          </a:xfrm>
          <a:prstGeom prst="rect">
            <a:avLst/>
          </a:prstGeom>
          <a:solidFill>
            <a:schemeClr val="bg1">
              <a:alpha val="90000"/>
            </a:schemeClr>
          </a:solidFill>
        </p:spPr>
        <p:txBody>
          <a:bodyPr wrap="square" rtlCol="0">
            <a:spAutoFit/>
          </a:bodyPr>
          <a:lstStyle/>
          <a:p>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博士</a:t>
            </a:r>
            <a:r>
              <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magi</a:t>
            </a:r>
          </a:p>
          <a:p>
            <a:pPr marL="457200" indent="-457200">
              <a:buFont typeface="Wingdings" panose="05000000000000000000" pitchFamily="2" charset="2"/>
              <a:buChar char="Ø"/>
            </a:pP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巫師、術士、占星者</a:t>
            </a:r>
            <a:endPar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三份禮物：</a:t>
            </a:r>
            <a:r>
              <a:rPr lang="zh-TW"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黃金、乳香、沒藥</a:t>
            </a:r>
            <a:endParaRPr lang="en-CA" altLang="zh-TW"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Caspar, Melchior, Balthasar</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（華盛頓聖經抄本）</a:t>
            </a:r>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Dr. Brent Landau, </a:t>
            </a:r>
            <a:r>
              <a:rPr lang="en-US" altLang="zh-CN" sz="2800" b="1" i="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The Revelation of the Magi </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敘利亞古文獻</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東方三博士啓示錄</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p>
          <a:p>
            <a:pPr marL="457200" indent="-457200">
              <a:buFont typeface="Wingdings" panose="05000000000000000000" pitchFamily="2" charset="2"/>
              <a:buChar char="Ø"/>
            </a:pP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梵蒂岡塵封了超過</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1700</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年</a:t>
            </a:r>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至少</a:t>
            </a:r>
            <a:r>
              <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12</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個博士</a:t>
            </a:r>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來自絲綢的產地</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Shir</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，世界最</a:t>
            </a:r>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r>
              <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     </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東端的海邊，？中國</a:t>
            </a:r>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p:txBody>
      </p:sp>
      <p:pic>
        <p:nvPicPr>
          <p:cNvPr id="1028" name="Picture 4" descr="Codex Washingtonianus 4th century AD — A. P. Manuscripts">
            <a:extLst>
              <a:ext uri="{FF2B5EF4-FFF2-40B4-BE49-F238E27FC236}">
                <a16:creationId xmlns:a16="http://schemas.microsoft.com/office/drawing/2014/main" id="{F48D79DA-AC41-4EA9-8B94-0C536DB47E3E}"/>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556767" y="2355726"/>
            <a:ext cx="3263705" cy="256434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ible Scholar Brent Landau Asks “Who Were the Magi”?">
            <a:extLst>
              <a:ext uri="{FF2B5EF4-FFF2-40B4-BE49-F238E27FC236}">
                <a16:creationId xmlns:a16="http://schemas.microsoft.com/office/drawing/2014/main" id="{CA096BA7-1298-40BF-8D1F-818D2183ED9C}"/>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5556767" y="2331990"/>
            <a:ext cx="3263705" cy="256434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AA0E3202-FF3B-4865-A9D2-217EC4EECCED}"/>
              </a:ext>
            </a:extLst>
          </p:cNvPr>
          <p:cNvSpPr txBox="1">
            <a:spLocks noChangeArrowheads="1"/>
          </p:cNvSpPr>
          <p:nvPr/>
        </p:nvSpPr>
        <p:spPr bwMode="auto">
          <a:xfrm>
            <a:off x="107504" y="4587974"/>
            <a:ext cx="6336704"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zh-TW" altLang="en-US" sz="2400" b="1"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山窮水盡疑無路，柳暗花明有聖誕</a:t>
            </a:r>
            <a:endParaRPr lang="fr-CA" sz="40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1867660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circle(in)">
                                      <p:cBhvr>
                                        <p:cTn id="17" dur="2000"/>
                                        <p:tgtEl>
                                          <p:spTgt spid="5">
                                            <p:txEl>
                                              <p:pRg st="3" end="3"/>
                                            </p:txEl>
                                          </p:spTgt>
                                        </p:tgtEl>
                                      </p:cBhvr>
                                    </p:animEffect>
                                  </p:childTnLst>
                                </p:cTn>
                              </p:par>
                            </p:childTnLst>
                          </p:cTn>
                        </p:par>
                        <p:par>
                          <p:cTn id="18" fill="hold">
                            <p:stCondLst>
                              <p:cond delay="2000"/>
                            </p:stCondLst>
                            <p:childTnLst>
                              <p:par>
                                <p:cTn id="19" presetID="14" presetClass="entr" presetSubtype="10" fill="hold" nodeType="afterEffect">
                                  <p:stCondLst>
                                    <p:cond delay="0"/>
                                  </p:stCondLst>
                                  <p:childTnLst>
                                    <p:set>
                                      <p:cBhvr>
                                        <p:cTn id="20" dur="1" fill="hold">
                                          <p:stCondLst>
                                            <p:cond delay="0"/>
                                          </p:stCondLst>
                                        </p:cTn>
                                        <p:tgtEl>
                                          <p:spTgt spid="1028"/>
                                        </p:tgtEl>
                                        <p:attrNameLst>
                                          <p:attrName>style.visibility</p:attrName>
                                        </p:attrNameLst>
                                      </p:cBhvr>
                                      <p:to>
                                        <p:strVal val="visible"/>
                                      </p:to>
                                    </p:set>
                                    <p:animEffect transition="in" filter="randombar(horizontal)">
                                      <p:cBhvr>
                                        <p:cTn id="21" dur="500"/>
                                        <p:tgtEl>
                                          <p:spTgt spid="1028"/>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Effect transition="in" filter="circle(in)">
                                      <p:cBhvr>
                                        <p:cTn id="26" dur="2000"/>
                                        <p:tgtEl>
                                          <p:spTgt spid="5">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Effect transition="in" filter="circle(in)">
                                      <p:cBhvr>
                                        <p:cTn id="31" dur="2000"/>
                                        <p:tgtEl>
                                          <p:spTgt spid="5">
                                            <p:txEl>
                                              <p:pRg st="5" end="5"/>
                                            </p:txEl>
                                          </p:spTgt>
                                        </p:tgtEl>
                                      </p:cBhvr>
                                    </p:animEffect>
                                  </p:childTnLst>
                                </p:cTn>
                              </p:par>
                            </p:childTnLst>
                          </p:cTn>
                        </p:par>
                        <p:par>
                          <p:cTn id="32" fill="hold">
                            <p:stCondLst>
                              <p:cond delay="2000"/>
                            </p:stCondLst>
                            <p:childTnLst>
                              <p:par>
                                <p:cTn id="33" presetID="14" presetClass="entr" presetSubtype="10" fill="hold" nodeType="afterEffect">
                                  <p:stCondLst>
                                    <p:cond delay="0"/>
                                  </p:stCondLst>
                                  <p:childTnLst>
                                    <p:set>
                                      <p:cBhvr>
                                        <p:cTn id="34" dur="1" fill="hold">
                                          <p:stCondLst>
                                            <p:cond delay="0"/>
                                          </p:stCondLst>
                                        </p:cTn>
                                        <p:tgtEl>
                                          <p:spTgt spid="1030"/>
                                        </p:tgtEl>
                                        <p:attrNameLst>
                                          <p:attrName>style.visibility</p:attrName>
                                        </p:attrNameLst>
                                      </p:cBhvr>
                                      <p:to>
                                        <p:strVal val="visible"/>
                                      </p:to>
                                    </p:set>
                                    <p:animEffect transition="in" filter="randombar(horizontal)">
                                      <p:cBhvr>
                                        <p:cTn id="35" dur="500"/>
                                        <p:tgtEl>
                                          <p:spTgt spid="1030"/>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5">
                                            <p:txEl>
                                              <p:pRg st="6" end="6"/>
                                            </p:txEl>
                                          </p:spTgt>
                                        </p:tgtEl>
                                        <p:attrNameLst>
                                          <p:attrName>style.visibility</p:attrName>
                                        </p:attrNameLst>
                                      </p:cBhvr>
                                      <p:to>
                                        <p:strVal val="visible"/>
                                      </p:to>
                                    </p:set>
                                    <p:animEffect transition="in" filter="circle(in)">
                                      <p:cBhvr>
                                        <p:cTn id="40" dur="2000"/>
                                        <p:tgtEl>
                                          <p:spTgt spid="5">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nodeType="clickEffect">
                                  <p:stCondLst>
                                    <p:cond delay="0"/>
                                  </p:stCondLst>
                                  <p:childTnLst>
                                    <p:set>
                                      <p:cBhvr>
                                        <p:cTn id="44" dur="1" fill="hold">
                                          <p:stCondLst>
                                            <p:cond delay="0"/>
                                          </p:stCondLst>
                                        </p:cTn>
                                        <p:tgtEl>
                                          <p:spTgt spid="5">
                                            <p:txEl>
                                              <p:pRg st="7" end="7"/>
                                            </p:txEl>
                                          </p:spTgt>
                                        </p:tgtEl>
                                        <p:attrNameLst>
                                          <p:attrName>style.visibility</p:attrName>
                                        </p:attrNameLst>
                                      </p:cBhvr>
                                      <p:to>
                                        <p:strVal val="visible"/>
                                      </p:to>
                                    </p:set>
                                    <p:animEffect transition="in" filter="circle(in)">
                                      <p:cBhvr>
                                        <p:cTn id="45" dur="2000"/>
                                        <p:tgtEl>
                                          <p:spTgt spid="5">
                                            <p:txEl>
                                              <p:pRg st="7" end="7"/>
                                            </p:txEl>
                                          </p:spTgt>
                                        </p:tgtEl>
                                      </p:cBhvr>
                                    </p:animEffect>
                                  </p:childTnLst>
                                </p:cTn>
                              </p:par>
                              <p:par>
                                <p:cTn id="46" presetID="6" presetClass="entr" presetSubtype="16" fill="hold" nodeType="withEffect">
                                  <p:stCondLst>
                                    <p:cond delay="0"/>
                                  </p:stCondLst>
                                  <p:childTnLst>
                                    <p:set>
                                      <p:cBhvr>
                                        <p:cTn id="47" dur="1" fill="hold">
                                          <p:stCondLst>
                                            <p:cond delay="0"/>
                                          </p:stCondLst>
                                        </p:cTn>
                                        <p:tgtEl>
                                          <p:spTgt spid="5">
                                            <p:txEl>
                                              <p:pRg st="8" end="8"/>
                                            </p:txEl>
                                          </p:spTgt>
                                        </p:tgtEl>
                                        <p:attrNameLst>
                                          <p:attrName>style.visibility</p:attrName>
                                        </p:attrNameLst>
                                      </p:cBhvr>
                                      <p:to>
                                        <p:strVal val="visible"/>
                                      </p:to>
                                    </p:set>
                                    <p:animEffect transition="in" filter="circle(in)">
                                      <p:cBhvr>
                                        <p:cTn id="48" dur="2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000D8BC-0F05-4EA6-A892-4D7467CD3D18}"/>
              </a:ext>
            </a:extLst>
          </p:cNvPr>
          <p:cNvSpPr txBox="1"/>
          <p:nvPr/>
        </p:nvSpPr>
        <p:spPr>
          <a:xfrm>
            <a:off x="251520" y="158962"/>
            <a:ext cx="5976664" cy="4832092"/>
          </a:xfrm>
          <a:prstGeom prst="rect">
            <a:avLst/>
          </a:prstGeom>
          <a:solidFill>
            <a:schemeClr val="bg1">
              <a:alpha val="90000"/>
            </a:schemeClr>
          </a:solidFill>
        </p:spPr>
        <p:txBody>
          <a:bodyPr wrap="square" rtlCol="0">
            <a:spAutoFit/>
          </a:bodyPr>
          <a:lstStyle/>
          <a:p>
            <a:r>
              <a:rPr lang="en-US" sz="2400" b="1" dirty="0">
                <a:latin typeface="Times New Roman" panose="02020603050405020304" pitchFamily="18" charset="0"/>
                <a:cs typeface="Times New Roman" panose="02020603050405020304" pitchFamily="18" charset="0"/>
              </a:rPr>
              <a:t>Shrine of the three Magi,</a:t>
            </a:r>
          </a:p>
          <a:p>
            <a:r>
              <a:rPr lang="en-US" sz="2400" b="1" dirty="0">
                <a:latin typeface="Times New Roman" panose="02020603050405020304" pitchFamily="18" charset="0"/>
                <a:cs typeface="Times New Roman" panose="02020603050405020304" pitchFamily="18" charset="0"/>
              </a:rPr>
              <a:t>Cologne cathedral, Germany</a:t>
            </a:r>
            <a:endParaRPr lang="en-US" altLang="zh-CN" sz="24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Rectangle 2">
            <a:extLst>
              <a:ext uri="{FF2B5EF4-FFF2-40B4-BE49-F238E27FC236}">
                <a16:creationId xmlns:a16="http://schemas.microsoft.com/office/drawing/2014/main" id="{AA0E3202-FF3B-4865-A9D2-217EC4EECCED}"/>
              </a:ext>
            </a:extLst>
          </p:cNvPr>
          <p:cNvSpPr txBox="1">
            <a:spLocks noChangeArrowheads="1"/>
          </p:cNvSpPr>
          <p:nvPr/>
        </p:nvSpPr>
        <p:spPr bwMode="auto">
          <a:xfrm>
            <a:off x="107504" y="4587974"/>
            <a:ext cx="6336704"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zh-TW" altLang="en-US" sz="2400" b="1"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山窮水盡疑無路，柳暗花明有聖誕</a:t>
            </a:r>
            <a:endParaRPr lang="fr-CA" sz="40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pic>
        <p:nvPicPr>
          <p:cNvPr id="5122" name="Picture 2">
            <a:extLst>
              <a:ext uri="{FF2B5EF4-FFF2-40B4-BE49-F238E27FC236}">
                <a16:creationId xmlns:a16="http://schemas.microsoft.com/office/drawing/2014/main" id="{9DF9E297-0EE4-4A68-B898-AA5060893637}"/>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899592" y="1131590"/>
            <a:ext cx="4536504" cy="3192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6295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000D8BC-0F05-4EA6-A892-4D7467CD3D18}"/>
              </a:ext>
            </a:extLst>
          </p:cNvPr>
          <p:cNvSpPr txBox="1"/>
          <p:nvPr/>
        </p:nvSpPr>
        <p:spPr>
          <a:xfrm>
            <a:off x="251520" y="158962"/>
            <a:ext cx="6192688" cy="3539430"/>
          </a:xfrm>
          <a:prstGeom prst="rect">
            <a:avLst/>
          </a:prstGeom>
          <a:solidFill>
            <a:schemeClr val="bg1">
              <a:alpha val="90000"/>
            </a:schemeClr>
          </a:solidFill>
        </p:spPr>
        <p:txBody>
          <a:bodyPr wrap="square" rtlCol="0">
            <a:spAutoFit/>
          </a:bodyPr>
          <a:lstStyle/>
          <a:p>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博士拜見耶穌</a:t>
            </a:r>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房子，不是馬槽</a:t>
            </a:r>
            <a:endPar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耶穌</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1~2</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嵗，不是剛出生</a:t>
            </a:r>
            <a:endPar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r>
              <a:rPr lang="zh-TW"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希律見自己被博士愚弄，就大大發怒，差人將伯利恆城裡並四境所有的男孩，照著他向博士仔細查問的時候，凡兩歲以裡的，都殺盡了。</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（太</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2</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16</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endPar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他們想找猶太人之王，而不是希律</a:t>
            </a:r>
            <a:endParaRPr lang="en-CA" altLang="zh-TW"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3" name="Rectangle 2">
            <a:extLst>
              <a:ext uri="{FF2B5EF4-FFF2-40B4-BE49-F238E27FC236}">
                <a16:creationId xmlns:a16="http://schemas.microsoft.com/office/drawing/2014/main" id="{AA0E3202-FF3B-4865-A9D2-217EC4EECCED}"/>
              </a:ext>
            </a:extLst>
          </p:cNvPr>
          <p:cNvSpPr txBox="1">
            <a:spLocks noChangeArrowheads="1"/>
          </p:cNvSpPr>
          <p:nvPr/>
        </p:nvSpPr>
        <p:spPr bwMode="auto">
          <a:xfrm>
            <a:off x="107504" y="4587974"/>
            <a:ext cx="6336704"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zh-TW" altLang="en-US" sz="2400" b="1"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山窮水盡疑無路，柳暗花明有聖誕</a:t>
            </a:r>
            <a:endParaRPr lang="fr-CA" sz="40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1723148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circle(in)">
                                      <p:cBhvr>
                                        <p:cTn id="17" dur="20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circle(in)">
                                      <p:cBhvr>
                                        <p:cTn id="22"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B4317A46-E4E2-495F-A9AA-FD4C86F515AB}"/>
              </a:ext>
            </a:extLst>
          </p:cNvPr>
          <p:cNvSpPr txBox="1">
            <a:spLocks noChangeArrowheads="1"/>
          </p:cNvSpPr>
          <p:nvPr/>
        </p:nvSpPr>
        <p:spPr bwMode="auto">
          <a:xfrm>
            <a:off x="107504" y="4587974"/>
            <a:ext cx="6336704"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zh-TW" altLang="en-US" sz="2400" b="1"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山窮水盡疑無路，柳暗花明有聖誕</a:t>
            </a:r>
            <a:endParaRPr lang="fr-CA" sz="40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
        <p:nvSpPr>
          <p:cNvPr id="2" name="TextBox 1">
            <a:extLst>
              <a:ext uri="{FF2B5EF4-FFF2-40B4-BE49-F238E27FC236}">
                <a16:creationId xmlns:a16="http://schemas.microsoft.com/office/drawing/2014/main" id="{9C04C848-2D85-4AC9-B6B5-773CF244FBC2}"/>
              </a:ext>
            </a:extLst>
          </p:cNvPr>
          <p:cNvSpPr txBox="1"/>
          <p:nvPr/>
        </p:nvSpPr>
        <p:spPr>
          <a:xfrm>
            <a:off x="539552" y="771550"/>
            <a:ext cx="5904656" cy="2800767"/>
          </a:xfrm>
          <a:prstGeom prst="rect">
            <a:avLst/>
          </a:prstGeom>
          <a:noFill/>
        </p:spPr>
        <p:txBody>
          <a:bodyPr wrap="square" rtlCol="0">
            <a:spAutoFit/>
          </a:bodyPr>
          <a:lstStyle/>
          <a:p>
            <a:pPr algn="ctr"/>
            <a:r>
              <a:rPr lang="zh-TW" altLang="en-US" sz="44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聖誕</a:t>
            </a:r>
            <a:r>
              <a:rPr lang="zh-CN" altLang="en-US" sz="44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節最有意思的是</a:t>
            </a:r>
            <a:r>
              <a:rPr lang="en-CA" altLang="zh-CN" sz="44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a:t>
            </a:r>
            <a:endParaRPr lang="en-US" altLang="zh-CN" sz="44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endParaRPr>
          </a:p>
          <a:p>
            <a:pPr algn="ctr"/>
            <a:r>
              <a:rPr lang="zh-CN" altLang="en-US" sz="44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   困境中的出路，</a:t>
            </a:r>
            <a:endParaRPr lang="en-CA" altLang="zh-CN" sz="44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endParaRPr>
          </a:p>
          <a:p>
            <a:pPr algn="ctr"/>
            <a:r>
              <a:rPr lang="zh-CN" altLang="en-US" sz="44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   絕望中的盼望，</a:t>
            </a:r>
            <a:endParaRPr lang="en-US" altLang="zh-CN" sz="44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endParaRPr>
          </a:p>
          <a:p>
            <a:pPr algn="ctr"/>
            <a:r>
              <a:rPr lang="zh-CN" altLang="en-US" sz="44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   黑暗中的曙光！</a:t>
            </a:r>
            <a:endParaRPr lang="en-CA" sz="4400" dirty="0"/>
          </a:p>
        </p:txBody>
      </p:sp>
    </p:spTree>
    <p:extLst>
      <p:ext uri="{BB962C8B-B14F-4D97-AF65-F5344CB8AC3E}">
        <p14:creationId xmlns:p14="http://schemas.microsoft.com/office/powerpoint/2010/main" val="3111160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FC3111D-18D7-4343-9386-280151BDAB3B}"/>
              </a:ext>
            </a:extLst>
          </p:cNvPr>
          <p:cNvSpPr txBox="1">
            <a:spLocks noChangeArrowheads="1"/>
          </p:cNvSpPr>
          <p:nvPr/>
        </p:nvSpPr>
        <p:spPr bwMode="auto">
          <a:xfrm>
            <a:off x="107504" y="4587974"/>
            <a:ext cx="6336704"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zh-TW" altLang="en-US" sz="2400" b="1"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山窮水盡疑無路，柳暗花明有聖誕</a:t>
            </a:r>
            <a:endParaRPr lang="fr-CA" sz="40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
        <p:nvSpPr>
          <p:cNvPr id="5" name="TextBox 4">
            <a:extLst>
              <a:ext uri="{FF2B5EF4-FFF2-40B4-BE49-F238E27FC236}">
                <a16:creationId xmlns:a16="http://schemas.microsoft.com/office/drawing/2014/main" id="{B000D8BC-0F05-4EA6-A892-4D7467CD3D18}"/>
              </a:ext>
            </a:extLst>
          </p:cNvPr>
          <p:cNvSpPr txBox="1"/>
          <p:nvPr/>
        </p:nvSpPr>
        <p:spPr>
          <a:xfrm>
            <a:off x="251520" y="267494"/>
            <a:ext cx="6408712" cy="3970318"/>
          </a:xfrm>
          <a:prstGeom prst="rect">
            <a:avLst/>
          </a:prstGeom>
          <a:solidFill>
            <a:schemeClr val="bg1">
              <a:alpha val="90000"/>
            </a:schemeClr>
          </a:solidFill>
        </p:spPr>
        <p:txBody>
          <a:bodyPr wrap="square" rtlCol="0">
            <a:spAutoFit/>
          </a:bodyPr>
          <a:lstStyle/>
          <a:p>
            <a:r>
              <a:rPr lang="zh-TW"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耶穌基督降生的事記在下面：他母親馬利亞已經許配了約瑟，還沒有迎娶，馬利亞就從聖靈懷了孕。他丈夫約瑟是個義人，不願意明明的羞辱他，想要暗暗的把他休了。正思念這事的時候，有主的使者向他夢中顯現，說：「大衛的子孫約瑟，不要怕！只管娶過你的妻子馬利亞來，因他所懷的孕是從聖靈來的。</a:t>
            </a:r>
            <a:endParaRPr lang="en-US" altLang="zh-TW"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algn="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（太</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1</a:t>
            </a:r>
            <a:r>
              <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18~20</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r>
              <a:rPr lang="zh-TW"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 </a:t>
            </a:r>
          </a:p>
        </p:txBody>
      </p:sp>
    </p:spTree>
    <p:extLst>
      <p:ext uri="{BB962C8B-B14F-4D97-AF65-F5344CB8AC3E}">
        <p14:creationId xmlns:p14="http://schemas.microsoft.com/office/powerpoint/2010/main" val="2195096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000D8BC-0F05-4EA6-A892-4D7467CD3D18}"/>
              </a:ext>
            </a:extLst>
          </p:cNvPr>
          <p:cNvSpPr txBox="1"/>
          <p:nvPr/>
        </p:nvSpPr>
        <p:spPr>
          <a:xfrm>
            <a:off x="251520" y="267494"/>
            <a:ext cx="6408712" cy="4401205"/>
          </a:xfrm>
          <a:prstGeom prst="rect">
            <a:avLst/>
          </a:prstGeom>
          <a:solidFill>
            <a:schemeClr val="bg1">
              <a:alpha val="90000"/>
            </a:schemeClr>
          </a:solidFill>
        </p:spPr>
        <p:txBody>
          <a:bodyPr wrap="square" rtlCol="0">
            <a:spAutoFit/>
          </a:bodyPr>
          <a:lstStyle/>
          <a:p>
            <a:r>
              <a:rPr lang="zh-TW"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他將要生一個兒子，你要給他起名叫耶穌，因他要將自己的百姓從罪惡裡救出來。」這一切的事成就是要應驗主藉先知所說的話， 說：「必有童女懷孕生子；人要稱他的名為以馬內利。」（以馬內利繙出來就是「神與我們同在」。） 約瑟醒了，起來，就遵著主使者的吩咐把妻子娶過來；只是沒有和他同房，等他生了兒子，就給他起名叫耶穌。</a:t>
            </a:r>
            <a:endParaRPr lang="en-CA" altLang="zh-TW"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algn="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（太</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1</a:t>
            </a:r>
            <a:r>
              <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21~25</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4" name="Rectangle 2">
            <a:extLst>
              <a:ext uri="{FF2B5EF4-FFF2-40B4-BE49-F238E27FC236}">
                <a16:creationId xmlns:a16="http://schemas.microsoft.com/office/drawing/2014/main" id="{CFC3111D-18D7-4343-9386-280151BDAB3B}"/>
              </a:ext>
            </a:extLst>
          </p:cNvPr>
          <p:cNvSpPr txBox="1">
            <a:spLocks noChangeArrowheads="1"/>
          </p:cNvSpPr>
          <p:nvPr/>
        </p:nvSpPr>
        <p:spPr bwMode="auto">
          <a:xfrm>
            <a:off x="107504" y="4587974"/>
            <a:ext cx="6336704"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zh-TW" altLang="en-US" sz="2400" b="1"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山窮水盡疑無路，柳暗花明有聖誕</a:t>
            </a:r>
            <a:endParaRPr lang="fr-CA" sz="40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71462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04C848-2D85-4AC9-B6B5-773CF244FBC2}"/>
              </a:ext>
            </a:extLst>
          </p:cNvPr>
          <p:cNvSpPr txBox="1"/>
          <p:nvPr/>
        </p:nvSpPr>
        <p:spPr>
          <a:xfrm>
            <a:off x="251520" y="257149"/>
            <a:ext cx="6984776" cy="3785652"/>
          </a:xfrm>
          <a:prstGeom prst="rect">
            <a:avLst/>
          </a:prstGeom>
          <a:noFill/>
        </p:spPr>
        <p:txBody>
          <a:bodyPr wrap="square" rtlCol="0">
            <a:spAutoFit/>
          </a:bodyPr>
          <a:lstStyle/>
          <a:p>
            <a:pPr algn="ctr"/>
            <a:r>
              <a:rPr lang="en-US" altLang="zh-TW" sz="30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atura MT Script Capitals" panose="03020802060602070202" pitchFamily="66" charset="0"/>
                <a:ea typeface="Microsoft YaHei" panose="020B0503020204020204" pitchFamily="34" charset="-122"/>
              </a:rPr>
              <a:t>God will make a way</a:t>
            </a:r>
          </a:p>
          <a:p>
            <a:pPr algn="ctr"/>
            <a:r>
              <a:rPr lang="en-US" altLang="zh-TW" sz="30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atura MT Script Capitals" panose="03020802060602070202" pitchFamily="66" charset="0"/>
                <a:ea typeface="Microsoft YaHei" panose="020B0503020204020204" pitchFamily="34" charset="-122"/>
              </a:rPr>
              <a:t>Where there seems to be no way</a:t>
            </a:r>
          </a:p>
          <a:p>
            <a:pPr algn="ctr"/>
            <a:r>
              <a:rPr lang="en-US" altLang="zh-TW" sz="30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atura MT Script Capitals" panose="03020802060602070202" pitchFamily="66" charset="0"/>
                <a:ea typeface="Microsoft YaHei" panose="020B0503020204020204" pitchFamily="34" charset="-122"/>
              </a:rPr>
              <a:t>He works in ways we cannot see</a:t>
            </a:r>
          </a:p>
          <a:p>
            <a:pPr algn="ctr"/>
            <a:r>
              <a:rPr lang="en-US" altLang="zh-TW" sz="30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atura MT Script Capitals" panose="03020802060602070202" pitchFamily="66" charset="0"/>
                <a:ea typeface="Microsoft YaHei" panose="020B0503020204020204" pitchFamily="34" charset="-122"/>
              </a:rPr>
              <a:t>He will make a way for me</a:t>
            </a:r>
          </a:p>
          <a:p>
            <a:pPr algn="ctr"/>
            <a:r>
              <a:rPr lang="en-US" altLang="zh-TW" sz="30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atura MT Script Capitals" panose="03020802060602070202" pitchFamily="66" charset="0"/>
                <a:ea typeface="Microsoft YaHei" panose="020B0503020204020204" pitchFamily="34" charset="-122"/>
              </a:rPr>
              <a:t>He will be my guide</a:t>
            </a:r>
          </a:p>
          <a:p>
            <a:pPr algn="ctr"/>
            <a:r>
              <a:rPr lang="en-US" altLang="zh-TW" sz="30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atura MT Script Capitals" panose="03020802060602070202" pitchFamily="66" charset="0"/>
                <a:ea typeface="Microsoft YaHei" panose="020B0503020204020204" pitchFamily="34" charset="-122"/>
              </a:rPr>
              <a:t>Hold me closely to his side</a:t>
            </a:r>
          </a:p>
          <a:p>
            <a:pPr algn="ctr"/>
            <a:r>
              <a:rPr lang="en-US" altLang="zh-TW" sz="30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atura MT Script Capitals" panose="03020802060602070202" pitchFamily="66" charset="0"/>
                <a:ea typeface="Microsoft YaHei" panose="020B0503020204020204" pitchFamily="34" charset="-122"/>
              </a:rPr>
              <a:t>With love &amp; strength for each new day</a:t>
            </a:r>
          </a:p>
          <a:p>
            <a:pPr algn="ctr"/>
            <a:r>
              <a:rPr lang="en-US" altLang="zh-TW" sz="30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atura MT Script Capitals" panose="03020802060602070202" pitchFamily="66" charset="0"/>
                <a:ea typeface="Microsoft YaHei" panose="020B0503020204020204" pitchFamily="34" charset="-122"/>
              </a:rPr>
              <a:t>He will make a way</a:t>
            </a:r>
            <a:endParaRPr lang="en-CA" sz="3000" b="1" dirty="0"/>
          </a:p>
        </p:txBody>
      </p:sp>
      <p:sp>
        <p:nvSpPr>
          <p:cNvPr id="8" name="Rectangle 2">
            <a:extLst>
              <a:ext uri="{FF2B5EF4-FFF2-40B4-BE49-F238E27FC236}">
                <a16:creationId xmlns:a16="http://schemas.microsoft.com/office/drawing/2014/main" id="{59A46FA6-B013-499A-948A-5B3D507FBF2B}"/>
              </a:ext>
            </a:extLst>
          </p:cNvPr>
          <p:cNvSpPr txBox="1">
            <a:spLocks noChangeArrowheads="1"/>
          </p:cNvSpPr>
          <p:nvPr/>
        </p:nvSpPr>
        <p:spPr bwMode="auto">
          <a:xfrm>
            <a:off x="107504" y="4587974"/>
            <a:ext cx="6336704"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zh-TW" sz="2400" b="1"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God will Make a Way</a:t>
            </a:r>
            <a:endParaRPr lang="fr-CA" sz="40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2890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B4317A46-E4E2-495F-A9AA-FD4C86F515AB}"/>
              </a:ext>
            </a:extLst>
          </p:cNvPr>
          <p:cNvSpPr txBox="1">
            <a:spLocks noChangeArrowheads="1"/>
          </p:cNvSpPr>
          <p:nvPr/>
        </p:nvSpPr>
        <p:spPr bwMode="auto">
          <a:xfrm>
            <a:off x="107504" y="4587974"/>
            <a:ext cx="6336704"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zh-TW" altLang="en-US" sz="2400" b="1"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山窮水盡疑無路，柳暗花明有聖誕</a:t>
            </a:r>
            <a:endParaRPr lang="fr-CA" sz="40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
        <p:nvSpPr>
          <p:cNvPr id="2" name="TextBox 1">
            <a:extLst>
              <a:ext uri="{FF2B5EF4-FFF2-40B4-BE49-F238E27FC236}">
                <a16:creationId xmlns:a16="http://schemas.microsoft.com/office/drawing/2014/main" id="{9C04C848-2D85-4AC9-B6B5-773CF244FBC2}"/>
              </a:ext>
            </a:extLst>
          </p:cNvPr>
          <p:cNvSpPr txBox="1"/>
          <p:nvPr/>
        </p:nvSpPr>
        <p:spPr>
          <a:xfrm>
            <a:off x="539552" y="771550"/>
            <a:ext cx="5904656" cy="2800767"/>
          </a:xfrm>
          <a:prstGeom prst="rect">
            <a:avLst/>
          </a:prstGeom>
          <a:noFill/>
        </p:spPr>
        <p:txBody>
          <a:bodyPr wrap="square" rtlCol="0">
            <a:spAutoFit/>
          </a:bodyPr>
          <a:lstStyle/>
          <a:p>
            <a:pPr algn="ctr"/>
            <a:r>
              <a:rPr lang="zh-CN" altLang="en-US" sz="44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真正的</a:t>
            </a:r>
            <a:r>
              <a:rPr lang="zh-TW" altLang="en-US" sz="44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聖誕</a:t>
            </a:r>
            <a:r>
              <a:rPr lang="zh-CN" altLang="en-US" sz="44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節是</a:t>
            </a:r>
            <a:r>
              <a:rPr lang="en-CA" altLang="zh-CN" sz="44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a:t>
            </a:r>
            <a:endParaRPr lang="en-US" altLang="zh-CN" sz="44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endParaRPr>
          </a:p>
          <a:p>
            <a:pPr algn="ctr"/>
            <a:r>
              <a:rPr lang="zh-CN" altLang="en-US" sz="44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   困境中的出路，</a:t>
            </a:r>
            <a:endParaRPr lang="en-CA" altLang="zh-CN" sz="44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endParaRPr>
          </a:p>
          <a:p>
            <a:pPr algn="ctr"/>
            <a:r>
              <a:rPr lang="zh-CN" altLang="en-US" sz="44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   絕望中的盼望，</a:t>
            </a:r>
            <a:endParaRPr lang="en-US" altLang="zh-CN" sz="44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endParaRPr>
          </a:p>
          <a:p>
            <a:pPr algn="ctr"/>
            <a:r>
              <a:rPr lang="zh-CN" altLang="en-US" sz="44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   黑暗中的曙光！</a:t>
            </a:r>
            <a:endParaRPr lang="en-CA" sz="4400" dirty="0"/>
          </a:p>
        </p:txBody>
      </p:sp>
    </p:spTree>
    <p:extLst>
      <p:ext uri="{BB962C8B-B14F-4D97-AF65-F5344CB8AC3E}">
        <p14:creationId xmlns:p14="http://schemas.microsoft.com/office/powerpoint/2010/main" val="304238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51520" y="915566"/>
            <a:ext cx="7200800" cy="1944216"/>
          </a:xfrm>
        </p:spPr>
        <p:txBody>
          <a:bodyPr/>
          <a:lstStyle/>
          <a:p>
            <a:pPr eaLnBrk="1" hangingPunct="1"/>
            <a:r>
              <a:rPr lang="zh-TW" altLang="en-US" sz="48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聖誕有</a:t>
            </a:r>
            <a:r>
              <a:rPr lang="zh-CN" altLang="en-US" sz="48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段故 </a:t>
            </a:r>
            <a:r>
              <a:rPr lang="en-US" altLang="zh-CN" sz="48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a:t>
            </a:r>
            <a:br>
              <a:rPr lang="en-CA" altLang="zh-CN" sz="48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br>
            <a:r>
              <a:rPr lang="zh-CN" altLang="en-US" sz="4800" b="1"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耶穌是哪一天誕生的？</a:t>
            </a:r>
            <a:endParaRPr lang="fr-CA" sz="6000" b="1" dirty="0">
              <a:ln w="12700">
                <a:solidFill>
                  <a:schemeClr val="tx1">
                    <a:lumMod val="95000"/>
                    <a:lumOff val="5000"/>
                  </a:schemeClr>
                </a:solidFill>
                <a:prstDash val="solid"/>
              </a:ln>
              <a:solidFill>
                <a:schemeClr val="bg1"/>
              </a:solidFill>
              <a:effectLst>
                <a:glow rad="101600">
                  <a:schemeClr val="tx1">
                    <a:alpha val="60000"/>
                  </a:schemeClr>
                </a:glow>
              </a:effectLst>
              <a:latin typeface="DFKai-SB" panose="03000509000000000000" pitchFamily="65" charset="-120"/>
              <a:ea typeface="DFKai-SB" panose="03000509000000000000" pitchFamily="65" charset="-120"/>
              <a:cs typeface="Times New Roman" panose="02020603050405020304" pitchFamily="18" charset="0"/>
            </a:endParaRPr>
          </a:p>
        </p:txBody>
      </p:sp>
      <p:sp>
        <p:nvSpPr>
          <p:cNvPr id="5" name="Rectangle 2">
            <a:extLst>
              <a:ext uri="{FF2B5EF4-FFF2-40B4-BE49-F238E27FC236}">
                <a16:creationId xmlns:a16="http://schemas.microsoft.com/office/drawing/2014/main" id="{B4317A46-E4E2-495F-A9AA-FD4C86F515AB}"/>
              </a:ext>
            </a:extLst>
          </p:cNvPr>
          <p:cNvSpPr txBox="1">
            <a:spLocks noChangeArrowheads="1"/>
          </p:cNvSpPr>
          <p:nvPr/>
        </p:nvSpPr>
        <p:spPr bwMode="auto">
          <a:xfrm>
            <a:off x="107504" y="4587974"/>
            <a:ext cx="6336704"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zh-TW" altLang="en-US" sz="2400" b="1"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山窮水盡疑無路，柳暗花明有聖誕</a:t>
            </a:r>
            <a:endParaRPr lang="fr-CA" sz="40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3036258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Encyclopedia of Ancient Christianity, 3 Volumes  -     Edited By: Angelo Di Berardino, Thomas C. Oden, Joel C. Elowsky, James Hoover&#10;">
            <a:extLst>
              <a:ext uri="{FF2B5EF4-FFF2-40B4-BE49-F238E27FC236}">
                <a16:creationId xmlns:a16="http://schemas.microsoft.com/office/drawing/2014/main" id="{4E8ECB6C-CDE3-467D-8D0F-C9EA8BA2ED3B}"/>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282785" y="2211710"/>
            <a:ext cx="2825719" cy="291311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B000D8BC-0F05-4EA6-A892-4D7467CD3D18}"/>
              </a:ext>
            </a:extLst>
          </p:cNvPr>
          <p:cNvSpPr txBox="1"/>
          <p:nvPr/>
        </p:nvSpPr>
        <p:spPr>
          <a:xfrm>
            <a:off x="251520" y="195486"/>
            <a:ext cx="5904656" cy="3539430"/>
          </a:xfrm>
          <a:prstGeom prst="rect">
            <a:avLst/>
          </a:prstGeom>
          <a:solidFill>
            <a:schemeClr val="bg1">
              <a:alpha val="90000"/>
            </a:schemeClr>
          </a:solidFill>
        </p:spPr>
        <p:txBody>
          <a:bodyPr wrap="square" rtlCol="0">
            <a:spAutoFit/>
          </a:bodyPr>
          <a:lstStyle/>
          <a:p>
            <a:pPr marL="457200" indent="-457200">
              <a:buFont typeface="Wingdings" panose="05000000000000000000" pitchFamily="2" charset="2"/>
              <a:buChar char="Ø"/>
            </a:pP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早期基督教百科全書</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：沒有人確知基督出生的日期</a:t>
            </a:r>
            <a:endParaRPr lang="en-CA"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12</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月</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25</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日 </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 </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西方教會 </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 </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部分東方教會</a:t>
            </a:r>
            <a:endParaRPr lang="en-CA"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1</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月</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7</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日 </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 </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多數東正教會</a:t>
            </a:r>
            <a:endParaRPr lang="en-CA"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1</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月</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6</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日 </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 </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多數亞美尼亞教會</a:t>
            </a:r>
            <a:endParaRPr lang="en-CA"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1</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月</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19</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日 </a:t>
            </a:r>
            <a:r>
              <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 </a:t>
            </a: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部分亞美尼亞教會</a:t>
            </a:r>
            <a:endParaRPr lang="en-CA"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endParaRPr>
          </a:p>
          <a:p>
            <a:pPr marL="457200" indent="-457200">
              <a:buFont typeface="Wingdings" panose="05000000000000000000" pitchFamily="2" charset="2"/>
              <a:buChar char="Ø"/>
            </a:pPr>
            <a:r>
              <a:rPr lang="zh-CN" altLang="en-US"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rPr>
              <a:t>四世紀之前，沒有聖誕節慶祝</a:t>
            </a:r>
            <a:endParaRPr lang="en-US" altLang="zh-CN" sz="2800" b="1" dirty="0">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cs typeface="Times New Roman" panose="02020603050405020304" pitchFamily="18" charset="0"/>
            </a:endParaRPr>
          </a:p>
        </p:txBody>
      </p:sp>
      <p:sp>
        <p:nvSpPr>
          <p:cNvPr id="3" name="Rectangle 2">
            <a:extLst>
              <a:ext uri="{FF2B5EF4-FFF2-40B4-BE49-F238E27FC236}">
                <a16:creationId xmlns:a16="http://schemas.microsoft.com/office/drawing/2014/main" id="{AA0E3202-FF3B-4865-A9D2-217EC4EECCED}"/>
              </a:ext>
            </a:extLst>
          </p:cNvPr>
          <p:cNvSpPr txBox="1">
            <a:spLocks noChangeArrowheads="1"/>
          </p:cNvSpPr>
          <p:nvPr/>
        </p:nvSpPr>
        <p:spPr bwMode="auto">
          <a:xfrm>
            <a:off x="107504" y="4587974"/>
            <a:ext cx="6336704"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zh-TW" altLang="en-US" sz="2400" b="1"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山窮水盡疑無路，柳暗花明有聖誕</a:t>
            </a:r>
            <a:endParaRPr lang="fr-CA" sz="40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2849105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000D8BC-0F05-4EA6-A892-4D7467CD3D18}"/>
              </a:ext>
            </a:extLst>
          </p:cNvPr>
          <p:cNvSpPr txBox="1"/>
          <p:nvPr/>
        </p:nvSpPr>
        <p:spPr>
          <a:xfrm>
            <a:off x="251520" y="267494"/>
            <a:ext cx="8784976" cy="3970318"/>
          </a:xfrm>
          <a:prstGeom prst="rect">
            <a:avLst/>
          </a:prstGeom>
          <a:solidFill>
            <a:schemeClr val="bg1">
              <a:alpha val="90000"/>
            </a:schemeClr>
          </a:solidFill>
        </p:spPr>
        <p:txBody>
          <a:bodyPr wrap="square" rtlCol="0">
            <a:spAutoFit/>
          </a:bodyPr>
          <a:lstStyle/>
          <a:p>
            <a:r>
              <a:rPr lang="zh-TW"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當那些日子，該撒亞古士督有旨意下來，叫天下人民都報名上冊。這是居里扭作</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敘利亞</a:t>
            </a:r>
            <a:r>
              <a:rPr lang="zh-TW"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巡撫的時候，頭一次行報名上冊的事。眾人各歸各城，報名上冊。約瑟也從加利利的拿撒勒城上猶太去，到了大衛的城，名叫伯利恆，因他本是大衛一族一家的人，要和他所聘之妻馬利亞一同報名上冊。那時馬利亞的身孕已經重了。他們在那裡的時候，馬利亞的產期到了，就生了頭胎的兒子，用布包起來，放在馬槽裡，因為客店裡沒有地方。</a:t>
            </a:r>
            <a:endParaRPr lang="en-CA" altLang="zh-TW"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a:p>
            <a:pPr algn="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（路 </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2</a:t>
            </a:r>
            <a:r>
              <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r>
              <a:rPr lang="en-US"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1~7</a:t>
            </a:r>
            <a:r>
              <a:rPr lang="zh-CN" altLang="en-US"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rPr>
              <a:t>）</a:t>
            </a:r>
            <a:endParaRPr lang="en-CA" altLang="zh-CN" sz="2800" b="1" dirty="0">
              <a:effectLst>
                <a:outerShdw blurRad="38100" dist="38100" dir="2700000" algn="tl">
                  <a:srgbClr val="000000">
                    <a:alpha val="43137"/>
                  </a:srgbClr>
                </a:outerShdw>
              </a:effectLst>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4" name="Rectangle 2">
            <a:extLst>
              <a:ext uri="{FF2B5EF4-FFF2-40B4-BE49-F238E27FC236}">
                <a16:creationId xmlns:a16="http://schemas.microsoft.com/office/drawing/2014/main" id="{CFC3111D-18D7-4343-9386-280151BDAB3B}"/>
              </a:ext>
            </a:extLst>
          </p:cNvPr>
          <p:cNvSpPr txBox="1">
            <a:spLocks noChangeArrowheads="1"/>
          </p:cNvSpPr>
          <p:nvPr/>
        </p:nvSpPr>
        <p:spPr bwMode="auto">
          <a:xfrm>
            <a:off x="107504" y="4587974"/>
            <a:ext cx="6336704" cy="4320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zh-TW" altLang="en-US" sz="2400" b="1" kern="0" dirty="0">
                <a:ln w="12700">
                  <a:solidFill>
                    <a:schemeClr val="tx1">
                      <a:lumMod val="95000"/>
                      <a:lumOff val="5000"/>
                    </a:schemeClr>
                  </a:solidFill>
                  <a:prstDash val="solid"/>
                </a:ln>
                <a:solidFill>
                  <a:schemeClr val="bg1"/>
                </a:solidFill>
                <a:effectLst>
                  <a:glow rad="101600">
                    <a:schemeClr val="tx1">
                      <a:alpha val="60000"/>
                    </a:schemeClr>
                  </a:glow>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rPr>
              <a:t>山窮水盡疑無路，柳暗花明有聖誕</a:t>
            </a:r>
            <a:endParaRPr lang="fr-CA" sz="4000" b="1" kern="0" dirty="0">
              <a:ln w="12700">
                <a:solidFill>
                  <a:schemeClr val="tx1">
                    <a:lumMod val="95000"/>
                    <a:lumOff val="5000"/>
                  </a:schemeClr>
                </a:solidFill>
                <a:prstDash val="solid"/>
              </a:ln>
              <a:solidFill>
                <a:schemeClr val="bg1"/>
              </a:solidFill>
              <a:effectLst>
                <a:glow rad="101600">
                  <a:schemeClr val="tx1">
                    <a:alpha val="60000"/>
                  </a:schemeClr>
                </a:glow>
              </a:effectLst>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1593486673"/>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9906</TotalTime>
  <Words>3006</Words>
  <Application>Microsoft Office PowerPoint</Application>
  <PresentationFormat>On-screen Show (16:9)</PresentationFormat>
  <Paragraphs>173</Paragraphs>
  <Slides>25</Slides>
  <Notes>25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25</vt:i4>
      </vt:variant>
    </vt:vector>
  </HeadingPairs>
  <TitlesOfParts>
    <vt:vector size="36" baseType="lpstr">
      <vt:lpstr>DFKai-SB</vt:lpstr>
      <vt:lpstr>Lora</vt:lpstr>
      <vt:lpstr>Microsoft YaHei</vt:lpstr>
      <vt:lpstr>Arial</vt:lpstr>
      <vt:lpstr>Calibri</vt:lpstr>
      <vt:lpstr>Matura MT Script Capitals</vt:lpstr>
      <vt:lpstr>Roboto</vt:lpstr>
      <vt:lpstr>Times New Roman</vt:lpstr>
      <vt:lpstr>Verdana</vt:lpstr>
      <vt:lpstr>Wingdings</vt:lpstr>
      <vt:lpstr>Modèle par défaut</vt:lpstr>
      <vt:lpstr>山窮水盡疑無路， 柳暗花明有聖誕。</vt:lpstr>
      <vt:lpstr>上帝雖然靜默， 但祂依然掌權。 洪水汎濫之時， 神仍坐著爲王。</vt:lpstr>
      <vt:lpstr>PowerPoint Presentation</vt:lpstr>
      <vt:lpstr>PowerPoint Presentation</vt:lpstr>
      <vt:lpstr>PowerPoint Presentation</vt:lpstr>
      <vt:lpstr>PowerPoint Presentation</vt:lpstr>
      <vt:lpstr>聖誕有段故 — 耶穌是哪一天誕生的？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聖誕有段故 — 點解係三博士？</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聖誕新年特輯</dc:title>
  <dc:creator>Derek Ou</dc:creator>
  <cp:lastModifiedBy>Derek Ou</cp:lastModifiedBy>
  <cp:revision>472</cp:revision>
  <dcterms:created xsi:type="dcterms:W3CDTF">2020-04-25T17:36:08Z</dcterms:created>
  <dcterms:modified xsi:type="dcterms:W3CDTF">2020-12-21T02:33:52Z</dcterms:modified>
</cp:coreProperties>
</file>