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9"/>
  </p:notesMasterIdLst>
  <p:sldIdLst>
    <p:sldId id="422" r:id="rId2"/>
    <p:sldId id="620" r:id="rId3"/>
    <p:sldId id="566" r:id="rId4"/>
    <p:sldId id="621" r:id="rId5"/>
    <p:sldId id="622" r:id="rId6"/>
    <p:sldId id="623" r:id="rId7"/>
    <p:sldId id="628" r:id="rId8"/>
    <p:sldId id="627" r:id="rId9"/>
    <p:sldId id="625" r:id="rId10"/>
    <p:sldId id="525" r:id="rId11"/>
    <p:sldId id="594" r:id="rId12"/>
    <p:sldId id="624" r:id="rId13"/>
    <p:sldId id="626" r:id="rId14"/>
    <p:sldId id="629" r:id="rId15"/>
    <p:sldId id="636" r:id="rId16"/>
    <p:sldId id="637" r:id="rId17"/>
    <p:sldId id="638" r:id="rId18"/>
    <p:sldId id="639" r:id="rId19"/>
    <p:sldId id="641" r:id="rId20"/>
    <p:sldId id="644" r:id="rId21"/>
    <p:sldId id="642" r:id="rId22"/>
    <p:sldId id="645" r:id="rId23"/>
    <p:sldId id="647" r:id="rId24"/>
    <p:sldId id="648" r:id="rId25"/>
    <p:sldId id="649" r:id="rId26"/>
    <p:sldId id="650" r:id="rId27"/>
    <p:sldId id="651" r:id="rId28"/>
    <p:sldId id="652" r:id="rId29"/>
    <p:sldId id="653" r:id="rId30"/>
    <p:sldId id="654" r:id="rId31"/>
    <p:sldId id="655" r:id="rId32"/>
    <p:sldId id="656" r:id="rId33"/>
    <p:sldId id="657" r:id="rId34"/>
    <p:sldId id="630" r:id="rId35"/>
    <p:sldId id="659" r:id="rId36"/>
    <p:sldId id="658" r:id="rId37"/>
    <p:sldId id="660" r:id="rId38"/>
    <p:sldId id="661" r:id="rId39"/>
    <p:sldId id="662" r:id="rId40"/>
    <p:sldId id="631" r:id="rId41"/>
    <p:sldId id="663" r:id="rId42"/>
    <p:sldId id="664" r:id="rId43"/>
    <p:sldId id="665" r:id="rId44"/>
    <p:sldId id="666" r:id="rId45"/>
    <p:sldId id="667" r:id="rId46"/>
    <p:sldId id="668" r:id="rId47"/>
    <p:sldId id="669" r:id="rId48"/>
    <p:sldId id="670" r:id="rId49"/>
    <p:sldId id="633" r:id="rId50"/>
    <p:sldId id="671" r:id="rId51"/>
    <p:sldId id="634" r:id="rId52"/>
    <p:sldId id="685" r:id="rId53"/>
    <p:sldId id="673" r:id="rId54"/>
    <p:sldId id="672" r:id="rId55"/>
    <p:sldId id="674" r:id="rId56"/>
    <p:sldId id="676" r:id="rId57"/>
    <p:sldId id="675" r:id="rId58"/>
    <p:sldId id="677" r:id="rId59"/>
    <p:sldId id="678" r:id="rId60"/>
    <p:sldId id="679" r:id="rId61"/>
    <p:sldId id="680" r:id="rId62"/>
    <p:sldId id="635" r:id="rId63"/>
    <p:sldId id="681" r:id="rId64"/>
    <p:sldId id="682" r:id="rId65"/>
    <p:sldId id="683" r:id="rId66"/>
    <p:sldId id="684" r:id="rId67"/>
    <p:sldId id="307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in Chan" initials="EC" lastIdx="1" clrIdx="0">
    <p:extLst>
      <p:ext uri="{19B8F6BF-5375-455C-9EA6-DF929625EA0E}">
        <p15:presenceInfo xmlns:p15="http://schemas.microsoft.com/office/powerpoint/2012/main" userId="abec1a8c6795a6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3" autoAdjust="0"/>
    <p:restoredTop sz="52742" autoAdjust="0"/>
  </p:normalViewPr>
  <p:slideViewPr>
    <p:cSldViewPr snapToGrid="0">
      <p:cViewPr varScale="1">
        <p:scale>
          <a:sx n="47" d="100"/>
          <a:sy n="47" d="100"/>
        </p:scale>
        <p:origin x="1834" y="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Chan" userId="abec1a8c6795a6b7" providerId="LiveId" clId="{9D947DF4-7D31-42E1-9AAB-0581694F376E}"/>
    <pc:docChg chg="custSel addSld modSld sldOrd">
      <pc:chgData name="Edwin Chan" userId="abec1a8c6795a6b7" providerId="LiveId" clId="{9D947DF4-7D31-42E1-9AAB-0581694F376E}" dt="2020-07-04T16:20:15.428" v="51" actId="20577"/>
      <pc:docMkLst>
        <pc:docMk/>
      </pc:docMkLst>
      <pc:sldChg chg="modSp mod ord modAnim addCm delCm">
        <pc:chgData name="Edwin Chan" userId="abec1a8c6795a6b7" providerId="LiveId" clId="{9D947DF4-7D31-42E1-9AAB-0581694F376E}" dt="2020-07-04T16:19:46.601" v="50"/>
        <pc:sldMkLst>
          <pc:docMk/>
          <pc:sldMk cId="909587321" sldId="462"/>
        </pc:sldMkLst>
        <pc:spChg chg="mod">
          <ac:chgData name="Edwin Chan" userId="abec1a8c6795a6b7" providerId="LiveId" clId="{9D947DF4-7D31-42E1-9AAB-0581694F376E}" dt="2020-07-04T16:19:46.601" v="50"/>
          <ac:spMkLst>
            <pc:docMk/>
            <pc:sldMk cId="909587321" sldId="462"/>
            <ac:spMk id="3" creationId="{A68ED3FD-8F40-4DE9-BF76-D0C1475F9278}"/>
          </ac:spMkLst>
        </pc:spChg>
        <pc:spChg chg="mod">
          <ac:chgData name="Edwin Chan" userId="abec1a8c6795a6b7" providerId="LiveId" clId="{9D947DF4-7D31-42E1-9AAB-0581694F376E}" dt="2020-07-04T16:05:59.874" v="9" actId="113"/>
          <ac:spMkLst>
            <pc:docMk/>
            <pc:sldMk cId="909587321" sldId="462"/>
            <ac:spMk id="4" creationId="{360A280E-FBC9-47DB-B363-652995781976}"/>
          </ac:spMkLst>
        </pc:spChg>
      </pc:sldChg>
      <pc:sldChg chg="add ord">
        <pc:chgData name="Edwin Chan" userId="abec1a8c6795a6b7" providerId="LiveId" clId="{9D947DF4-7D31-42E1-9AAB-0581694F376E}" dt="2020-07-04T16:06:16.798" v="11"/>
        <pc:sldMkLst>
          <pc:docMk/>
          <pc:sldMk cId="1432223555" sldId="463"/>
        </pc:sldMkLst>
      </pc:sldChg>
      <pc:sldChg chg="modSp add mod ord">
        <pc:chgData name="Edwin Chan" userId="abec1a8c6795a6b7" providerId="LiveId" clId="{9D947DF4-7D31-42E1-9AAB-0581694F376E}" dt="2020-07-04T16:05:41.738" v="6"/>
        <pc:sldMkLst>
          <pc:docMk/>
          <pc:sldMk cId="3495066772" sldId="464"/>
        </pc:sldMkLst>
        <pc:spChg chg="mod">
          <ac:chgData name="Edwin Chan" userId="abec1a8c6795a6b7" providerId="LiveId" clId="{9D947DF4-7D31-42E1-9AAB-0581694F376E}" dt="2020-07-04T16:05:41.738" v="6"/>
          <ac:spMkLst>
            <pc:docMk/>
            <pc:sldMk cId="3495066772" sldId="464"/>
            <ac:spMk id="3" creationId="{D23C0F1E-7696-4B1C-9F43-10CFF5253E3D}"/>
          </ac:spMkLst>
        </pc:spChg>
      </pc:sldChg>
      <pc:sldChg chg="modSp add modAnim">
        <pc:chgData name="Edwin Chan" userId="abec1a8c6795a6b7" providerId="LiveId" clId="{9D947DF4-7D31-42E1-9AAB-0581694F376E}" dt="2020-07-04T16:20:15.428" v="51" actId="20577"/>
        <pc:sldMkLst>
          <pc:docMk/>
          <pc:sldMk cId="1411263687" sldId="465"/>
        </pc:sldMkLst>
        <pc:spChg chg="mod">
          <ac:chgData name="Edwin Chan" userId="abec1a8c6795a6b7" providerId="LiveId" clId="{9D947DF4-7D31-42E1-9AAB-0581694F376E}" dt="2020-07-04T16:20:15.428" v="51" actId="20577"/>
          <ac:spMkLst>
            <pc:docMk/>
            <pc:sldMk cId="1411263687" sldId="465"/>
            <ac:spMk id="3" creationId="{A68ED3FD-8F40-4DE9-BF76-D0C1475F927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3BB88-D240-45E0-828C-122A16B1ECBC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CA"/>
        </a:p>
      </dgm:t>
    </dgm:pt>
    <dgm:pt modelId="{65CAE4DB-39AA-4E85-B6BC-C562B78D7989}">
      <dgm:prSet phldrT="[Text]" custT="1"/>
      <dgm:spPr/>
      <dgm:t>
        <a:bodyPr/>
        <a:lstStyle/>
        <a:p>
          <a:r>
            <a:rPr lang="en-CA" altLang="zh-TW" sz="2400" b="1" dirty="0" smtClean="0">
              <a:solidFill>
                <a:srgbClr val="FFFF00"/>
              </a:solidFill>
            </a:rPr>
            <a:t>(1) </a:t>
          </a:r>
          <a:r>
            <a:rPr lang="zh-TW" altLang="en-US" sz="2400" b="1" dirty="0" smtClean="0">
              <a:solidFill>
                <a:srgbClr val="FFFF00"/>
              </a:solidFill>
            </a:rPr>
            <a:t>抓住經文對聖經當時城鎮的意義</a:t>
          </a:r>
          <a:r>
            <a:rPr lang="en-CA" altLang="en-US" sz="2400" b="1" dirty="0" smtClean="0">
              <a:solidFill>
                <a:srgbClr val="FFFF00"/>
              </a:solidFill>
            </a:rPr>
            <a:t>。</a:t>
          </a:r>
          <a:r>
            <a:rPr lang="zh-TW" altLang="zh-TW" sz="2400" b="1" dirty="0" smtClean="0">
              <a:solidFill>
                <a:srgbClr val="FFFF00"/>
              </a:solidFill>
            </a:rPr>
            <a:t>這段經文對原始聽</a:t>
          </a:r>
          <a:r>
            <a:rPr lang="zh-TW" altLang="en-US" sz="2400" b="1" dirty="0" smtClean="0">
              <a:solidFill>
                <a:srgbClr val="FFFF00"/>
              </a:solidFill>
            </a:rPr>
            <a:t>眾</a:t>
          </a:r>
          <a:r>
            <a:rPr lang="zh-TW" altLang="zh-TW" sz="2400" b="1" dirty="0" smtClean="0">
              <a:solidFill>
                <a:srgbClr val="FF0000"/>
              </a:solidFill>
            </a:rPr>
            <a:t>有何</a:t>
          </a:r>
          <a:r>
            <a:rPr lang="zh-TW" altLang="en-US" sz="2400" b="1" dirty="0" smtClean="0">
              <a:solidFill>
                <a:srgbClr val="FF0000"/>
              </a:solidFill>
            </a:rPr>
            <a:t>意義</a:t>
          </a:r>
          <a:r>
            <a:rPr lang="en-CA" altLang="zh-TW" sz="2400" b="1" dirty="0" smtClean="0">
              <a:solidFill>
                <a:srgbClr val="FF0000"/>
              </a:solidFill>
            </a:rPr>
            <a:t>?</a:t>
          </a:r>
          <a:endParaRPr lang="en-CA" sz="2400" b="1" dirty="0">
            <a:solidFill>
              <a:srgbClr val="FF0000"/>
            </a:solidFill>
          </a:endParaRPr>
        </a:p>
      </dgm:t>
    </dgm:pt>
    <dgm:pt modelId="{E9904154-8357-4637-BFB1-31DCB43C2D77}" type="parTrans" cxnId="{16155B87-421E-4B4F-B830-6FE170AFA9ED}">
      <dgm:prSet/>
      <dgm:spPr/>
      <dgm:t>
        <a:bodyPr/>
        <a:lstStyle/>
        <a:p>
          <a:endParaRPr lang="en-CA"/>
        </a:p>
      </dgm:t>
    </dgm:pt>
    <dgm:pt modelId="{2103DB4B-E02B-47DE-ACB9-493343DF2A6D}" type="sibTrans" cxnId="{16155B87-421E-4B4F-B830-6FE170AFA9ED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n-CA"/>
        </a:p>
      </dgm:t>
    </dgm:pt>
    <dgm:pt modelId="{E0CF5259-1F1F-4AF4-A944-00BA2AE59CDA}">
      <dgm:prSet phldrT="[Text]" custT="1"/>
      <dgm:spPr/>
      <dgm:t>
        <a:bodyPr/>
        <a:lstStyle/>
        <a:p>
          <a:r>
            <a:rPr lang="en-CA" altLang="zh-TW" sz="2400" b="1" dirty="0" smtClean="0">
              <a:solidFill>
                <a:srgbClr val="FFFF00"/>
              </a:solidFill>
            </a:rPr>
            <a:t>(3) </a:t>
          </a:r>
          <a:r>
            <a:rPr lang="zh-TW" altLang="en-US" sz="2400" b="1" dirty="0" smtClean="0">
              <a:solidFill>
                <a:srgbClr val="FFFF00"/>
              </a:solidFill>
            </a:rPr>
            <a:t>跨越鴻溝的原則之橋</a:t>
          </a:r>
          <a:r>
            <a:rPr lang="en-CA" altLang="en-US" sz="2400" b="1" dirty="0" smtClean="0">
              <a:solidFill>
                <a:srgbClr val="FFFF00"/>
              </a:solidFill>
            </a:rPr>
            <a:t>。</a:t>
          </a:r>
          <a:r>
            <a:rPr lang="zh-TW" altLang="en-US" sz="2400" b="1" dirty="0" smtClean="0">
              <a:solidFill>
                <a:srgbClr val="FFFF00"/>
              </a:solidFill>
            </a:rPr>
            <a:t>這段經文</a:t>
          </a:r>
          <a:r>
            <a:rPr lang="zh-TW" altLang="en-US" sz="2400" b="1" dirty="0" smtClean="0">
              <a:solidFill>
                <a:srgbClr val="FF0000"/>
              </a:solidFill>
            </a:rPr>
            <a:t>有甚麼神學上的原則</a:t>
          </a:r>
          <a:r>
            <a:rPr lang="en-US" altLang="en-US" sz="2400" b="1" dirty="0" smtClean="0">
              <a:solidFill>
                <a:srgbClr val="FF0000"/>
              </a:solidFill>
            </a:rPr>
            <a:t>?</a:t>
          </a:r>
          <a:endParaRPr lang="en-CA" sz="2400" b="1" dirty="0">
            <a:solidFill>
              <a:srgbClr val="FF0000"/>
            </a:solidFill>
          </a:endParaRPr>
        </a:p>
      </dgm:t>
    </dgm:pt>
    <dgm:pt modelId="{0AC4736A-94E7-4F84-85E6-C09E2E66694A}" type="parTrans" cxnId="{BAC4D267-CC54-4106-8DFA-BDAB3B5BD975}">
      <dgm:prSet/>
      <dgm:spPr/>
      <dgm:t>
        <a:bodyPr/>
        <a:lstStyle/>
        <a:p>
          <a:endParaRPr lang="en-CA"/>
        </a:p>
      </dgm:t>
    </dgm:pt>
    <dgm:pt modelId="{88B3FF77-2453-44F1-9969-847DBC278176}" type="sibTrans" cxnId="{BAC4D267-CC54-4106-8DFA-BDAB3B5BD975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n-CA"/>
        </a:p>
      </dgm:t>
    </dgm:pt>
    <dgm:pt modelId="{1AFC4731-E9D5-49BB-BDA3-AD252EF5DCF2}">
      <dgm:prSet phldrT="[Text]" custT="1"/>
      <dgm:spPr/>
      <dgm:t>
        <a:bodyPr/>
        <a:lstStyle/>
        <a:p>
          <a:r>
            <a:rPr lang="en-CA" altLang="zh-TW" sz="2400" b="1" dirty="0" smtClean="0">
              <a:solidFill>
                <a:srgbClr val="FFFF00"/>
              </a:solidFill>
            </a:rPr>
            <a:t>(4) </a:t>
          </a:r>
          <a:r>
            <a:rPr lang="zh-TW" altLang="en-US" sz="2400" b="1" dirty="0" smtClean="0">
              <a:solidFill>
                <a:srgbClr val="FFFF00"/>
              </a:solidFill>
            </a:rPr>
            <a:t>抓住經文對我們現今城鎮的意義。今日的基督徒</a:t>
          </a:r>
          <a:r>
            <a:rPr lang="zh-TW" altLang="en-US" sz="2400" b="1" dirty="0" smtClean="0">
              <a:solidFill>
                <a:srgbClr val="FF0000"/>
              </a:solidFill>
            </a:rPr>
            <a:t>如何在生活中應用</a:t>
          </a:r>
          <a:r>
            <a:rPr lang="zh-TW" altLang="en-US" sz="2400" b="1" dirty="0" smtClean="0">
              <a:solidFill>
                <a:srgbClr val="FFFF00"/>
              </a:solidFill>
            </a:rPr>
            <a:t>這些神學上的原則</a:t>
          </a:r>
          <a:r>
            <a:rPr lang="en-US" altLang="en-US" sz="2400" b="1" dirty="0" smtClean="0">
              <a:solidFill>
                <a:srgbClr val="FFFF00"/>
              </a:solidFill>
            </a:rPr>
            <a:t>?</a:t>
          </a:r>
          <a:endParaRPr lang="en-CA" sz="2400" b="1" dirty="0">
            <a:solidFill>
              <a:srgbClr val="FFFF00"/>
            </a:solidFill>
          </a:endParaRPr>
        </a:p>
      </dgm:t>
    </dgm:pt>
    <dgm:pt modelId="{5202BCD7-91C8-4CF1-A099-1B4F88D4E6D4}" type="parTrans" cxnId="{A5FA48C5-843B-4C56-B80C-BCEC1C2EF171}">
      <dgm:prSet/>
      <dgm:spPr/>
      <dgm:t>
        <a:bodyPr/>
        <a:lstStyle/>
        <a:p>
          <a:endParaRPr lang="en-CA"/>
        </a:p>
      </dgm:t>
    </dgm:pt>
    <dgm:pt modelId="{5894D4EB-B0EE-45A9-9B75-0CED60A89FF8}" type="sibTrans" cxnId="{A5FA48C5-843B-4C56-B80C-BCEC1C2EF171}">
      <dgm:prSet/>
      <dgm:spPr/>
      <dgm:t>
        <a:bodyPr/>
        <a:lstStyle/>
        <a:p>
          <a:endParaRPr lang="en-CA"/>
        </a:p>
      </dgm:t>
    </dgm:pt>
    <dgm:pt modelId="{6B153734-14B3-4C4E-B044-5A9937FB64D3}">
      <dgm:prSet custT="1"/>
      <dgm:spPr/>
      <dgm:t>
        <a:bodyPr/>
        <a:lstStyle/>
        <a:p>
          <a:r>
            <a:rPr lang="en-CA" altLang="zh-TW" sz="2400" b="1" dirty="0" smtClean="0">
              <a:solidFill>
                <a:srgbClr val="FFFF00"/>
              </a:solidFill>
            </a:rPr>
            <a:t>(2) </a:t>
          </a:r>
          <a:r>
            <a:rPr lang="zh-TW" altLang="en-US" sz="2400" b="1" dirty="0" smtClean="0">
              <a:solidFill>
                <a:srgbClr val="FFFF00"/>
              </a:solidFill>
            </a:rPr>
            <a:t>衡量需要跨越鴻溝的寬度</a:t>
          </a:r>
          <a:r>
            <a:rPr lang="en-CA" altLang="en-US" sz="2400" b="1" dirty="0" smtClean="0">
              <a:solidFill>
                <a:srgbClr val="FFFF00"/>
              </a:solidFill>
            </a:rPr>
            <a:t>。</a:t>
          </a:r>
          <a:r>
            <a:rPr lang="zh-TW" altLang="en-US" sz="2400" b="1" dirty="0" smtClean="0">
              <a:solidFill>
                <a:srgbClr val="FFFF00"/>
              </a:solidFill>
            </a:rPr>
            <a:t>聖經原始聽眾與我們</a:t>
          </a:r>
          <a:r>
            <a:rPr lang="zh-TW" altLang="en-US" sz="2400" b="1" dirty="0" smtClean="0">
              <a:solidFill>
                <a:srgbClr val="FF0000"/>
              </a:solidFill>
            </a:rPr>
            <a:t>有甚麼不同</a:t>
          </a:r>
          <a:r>
            <a:rPr lang="en-CA" altLang="zh-TW" sz="2400" b="1" dirty="0" smtClean="0">
              <a:solidFill>
                <a:srgbClr val="FF0000"/>
              </a:solidFill>
            </a:rPr>
            <a:t>?</a:t>
          </a:r>
          <a:endParaRPr lang="en-CA" sz="2400" b="1" dirty="0">
            <a:solidFill>
              <a:srgbClr val="FF0000"/>
            </a:solidFill>
          </a:endParaRPr>
        </a:p>
      </dgm:t>
    </dgm:pt>
    <dgm:pt modelId="{2E0C235C-038A-430B-A3D7-5D3D0E32865F}" type="parTrans" cxnId="{508462E5-9319-450C-A726-D93F662B2AA0}">
      <dgm:prSet/>
      <dgm:spPr/>
      <dgm:t>
        <a:bodyPr/>
        <a:lstStyle/>
        <a:p>
          <a:endParaRPr lang="en-CA"/>
        </a:p>
      </dgm:t>
    </dgm:pt>
    <dgm:pt modelId="{091E3444-C8E8-4BBF-AC3C-6C15BF49C0D7}" type="sibTrans" cxnId="{508462E5-9319-450C-A726-D93F662B2AA0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en-CA"/>
        </a:p>
      </dgm:t>
    </dgm:pt>
    <dgm:pt modelId="{52124CD7-E1A1-4FC2-B004-DBF49BDE9197}" type="pres">
      <dgm:prSet presAssocID="{EE73BB88-D240-45E0-828C-122A16B1ECB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6DE0FB4-A1DF-4D09-9901-866524DA7D8C}" type="pres">
      <dgm:prSet presAssocID="{EE73BB88-D240-45E0-828C-122A16B1ECBC}" presName="dummyMaxCanvas" presStyleCnt="0">
        <dgm:presLayoutVars/>
      </dgm:prSet>
      <dgm:spPr/>
    </dgm:pt>
    <dgm:pt modelId="{356556B1-C010-4CBD-92F5-C5705A26D9A8}" type="pres">
      <dgm:prSet presAssocID="{EE73BB88-D240-45E0-828C-122A16B1ECBC}" presName="FourNodes_1" presStyleLbl="node1" presStyleIdx="0" presStyleCnt="4" custLinFactNeighborY="-91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596742-EF1A-44CE-9F17-0B881CA120F1}" type="pres">
      <dgm:prSet presAssocID="{EE73BB88-D240-45E0-828C-122A16B1ECB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22BA077-226E-408C-ADEE-988C174E8464}" type="pres">
      <dgm:prSet presAssocID="{EE73BB88-D240-45E0-828C-122A16B1ECBC}" presName="FourNodes_3" presStyleLbl="node1" presStyleIdx="2" presStyleCnt="4" custLinFactNeighborY="126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0392636-2674-4D65-8CEA-4D42646C6BD8}" type="pres">
      <dgm:prSet presAssocID="{EE73BB88-D240-45E0-828C-122A16B1ECB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E0BE0D3-FB88-459F-B222-6F6D0B18ADD9}" type="pres">
      <dgm:prSet presAssocID="{EE73BB88-D240-45E0-828C-122A16B1ECB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E1450-8491-47B7-8A04-DA4C1D44E18D}" type="pres">
      <dgm:prSet presAssocID="{EE73BB88-D240-45E0-828C-122A16B1ECB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14E7A3-55D4-4019-B040-6E2C0A7DDC96}" type="pres">
      <dgm:prSet presAssocID="{EE73BB88-D240-45E0-828C-122A16B1ECB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004769-9E2E-4640-BA79-513666F1A843}" type="pres">
      <dgm:prSet presAssocID="{EE73BB88-D240-45E0-828C-122A16B1ECB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3401C8-764B-4193-8A90-948D1D417EBF}" type="pres">
      <dgm:prSet presAssocID="{EE73BB88-D240-45E0-828C-122A16B1ECB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168DABD-53D8-4327-84B5-5D684AA98C45}" type="pres">
      <dgm:prSet presAssocID="{EE73BB88-D240-45E0-828C-122A16B1ECB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7F92C2C-1A96-4406-BD49-BB21ABA02DCE}" type="pres">
      <dgm:prSet presAssocID="{EE73BB88-D240-45E0-828C-122A16B1ECB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4CDC6A5-9488-481A-ABD7-234A28AE618E}" type="presOf" srcId="{1AFC4731-E9D5-49BB-BDA3-AD252EF5DCF2}" destId="{70392636-2674-4D65-8CEA-4D42646C6BD8}" srcOrd="0" destOrd="0" presId="urn:microsoft.com/office/officeart/2005/8/layout/vProcess5"/>
    <dgm:cxn modelId="{9C53CCFF-644C-4C58-8376-71E0C3B06379}" type="presOf" srcId="{E0CF5259-1F1F-4AF4-A944-00BA2AE59CDA}" destId="{522BA077-226E-408C-ADEE-988C174E8464}" srcOrd="0" destOrd="0" presId="urn:microsoft.com/office/officeart/2005/8/layout/vProcess5"/>
    <dgm:cxn modelId="{508462E5-9319-450C-A726-D93F662B2AA0}" srcId="{EE73BB88-D240-45E0-828C-122A16B1ECBC}" destId="{6B153734-14B3-4C4E-B044-5A9937FB64D3}" srcOrd="1" destOrd="0" parTransId="{2E0C235C-038A-430B-A3D7-5D3D0E32865F}" sibTransId="{091E3444-C8E8-4BBF-AC3C-6C15BF49C0D7}"/>
    <dgm:cxn modelId="{BAC4D267-CC54-4106-8DFA-BDAB3B5BD975}" srcId="{EE73BB88-D240-45E0-828C-122A16B1ECBC}" destId="{E0CF5259-1F1F-4AF4-A944-00BA2AE59CDA}" srcOrd="2" destOrd="0" parTransId="{0AC4736A-94E7-4F84-85E6-C09E2E66694A}" sibTransId="{88B3FF77-2453-44F1-9969-847DBC278176}"/>
    <dgm:cxn modelId="{9F474137-6061-4B35-AB85-D2E9ED82DEDE}" type="presOf" srcId="{6B153734-14B3-4C4E-B044-5A9937FB64D3}" destId="{4D3401C8-764B-4193-8A90-948D1D417EBF}" srcOrd="1" destOrd="0" presId="urn:microsoft.com/office/officeart/2005/8/layout/vProcess5"/>
    <dgm:cxn modelId="{730DC59C-CE17-4E9F-B058-64CE26AE596D}" type="presOf" srcId="{091E3444-C8E8-4BBF-AC3C-6C15BF49C0D7}" destId="{A52E1450-8491-47B7-8A04-DA4C1D44E18D}" srcOrd="0" destOrd="0" presId="urn:microsoft.com/office/officeart/2005/8/layout/vProcess5"/>
    <dgm:cxn modelId="{4A5A10E9-E6FD-43A1-9A3B-E58441FC1629}" type="presOf" srcId="{E0CF5259-1F1F-4AF4-A944-00BA2AE59CDA}" destId="{C168DABD-53D8-4327-84B5-5D684AA98C45}" srcOrd="1" destOrd="0" presId="urn:microsoft.com/office/officeart/2005/8/layout/vProcess5"/>
    <dgm:cxn modelId="{0F9C1169-B027-4E9E-8D88-8DE74A6DDCBC}" type="presOf" srcId="{6B153734-14B3-4C4E-B044-5A9937FB64D3}" destId="{0C596742-EF1A-44CE-9F17-0B881CA120F1}" srcOrd="0" destOrd="0" presId="urn:microsoft.com/office/officeart/2005/8/layout/vProcess5"/>
    <dgm:cxn modelId="{BE54AE86-5CB5-4B19-A317-7FA5927F0255}" type="presOf" srcId="{88B3FF77-2453-44F1-9969-847DBC278176}" destId="{2D14E7A3-55D4-4019-B040-6E2C0A7DDC96}" srcOrd="0" destOrd="0" presId="urn:microsoft.com/office/officeart/2005/8/layout/vProcess5"/>
    <dgm:cxn modelId="{44DDF382-9A93-4A71-B2AE-D95061DC7C82}" type="presOf" srcId="{1AFC4731-E9D5-49BB-BDA3-AD252EF5DCF2}" destId="{87F92C2C-1A96-4406-BD49-BB21ABA02DCE}" srcOrd="1" destOrd="0" presId="urn:microsoft.com/office/officeart/2005/8/layout/vProcess5"/>
    <dgm:cxn modelId="{F0ABF24B-1AC2-4078-8529-CBCB6364D5A6}" type="presOf" srcId="{65CAE4DB-39AA-4E85-B6BC-C562B78D7989}" destId="{356556B1-C010-4CBD-92F5-C5705A26D9A8}" srcOrd="0" destOrd="0" presId="urn:microsoft.com/office/officeart/2005/8/layout/vProcess5"/>
    <dgm:cxn modelId="{16155B87-421E-4B4F-B830-6FE170AFA9ED}" srcId="{EE73BB88-D240-45E0-828C-122A16B1ECBC}" destId="{65CAE4DB-39AA-4E85-B6BC-C562B78D7989}" srcOrd="0" destOrd="0" parTransId="{E9904154-8357-4637-BFB1-31DCB43C2D77}" sibTransId="{2103DB4B-E02B-47DE-ACB9-493343DF2A6D}"/>
    <dgm:cxn modelId="{A5FA48C5-843B-4C56-B80C-BCEC1C2EF171}" srcId="{EE73BB88-D240-45E0-828C-122A16B1ECBC}" destId="{1AFC4731-E9D5-49BB-BDA3-AD252EF5DCF2}" srcOrd="3" destOrd="0" parTransId="{5202BCD7-91C8-4CF1-A099-1B4F88D4E6D4}" sibTransId="{5894D4EB-B0EE-45A9-9B75-0CED60A89FF8}"/>
    <dgm:cxn modelId="{13C2777A-63B1-427D-ABBA-6328FC5FA159}" type="presOf" srcId="{2103DB4B-E02B-47DE-ACB9-493343DF2A6D}" destId="{BE0BE0D3-FB88-459F-B222-6F6D0B18ADD9}" srcOrd="0" destOrd="0" presId="urn:microsoft.com/office/officeart/2005/8/layout/vProcess5"/>
    <dgm:cxn modelId="{D8E43666-C16B-488D-90B4-318E454AA04D}" type="presOf" srcId="{EE73BB88-D240-45E0-828C-122A16B1ECBC}" destId="{52124CD7-E1A1-4FC2-B004-DBF49BDE9197}" srcOrd="0" destOrd="0" presId="urn:microsoft.com/office/officeart/2005/8/layout/vProcess5"/>
    <dgm:cxn modelId="{9CC743C5-FFA1-48AC-B638-14950186EAA0}" type="presOf" srcId="{65CAE4DB-39AA-4E85-B6BC-C562B78D7989}" destId="{12004769-9E2E-4640-BA79-513666F1A843}" srcOrd="1" destOrd="0" presId="urn:microsoft.com/office/officeart/2005/8/layout/vProcess5"/>
    <dgm:cxn modelId="{B8F50542-A103-4365-B9E4-7DE9AF034333}" type="presParOf" srcId="{52124CD7-E1A1-4FC2-B004-DBF49BDE9197}" destId="{86DE0FB4-A1DF-4D09-9901-866524DA7D8C}" srcOrd="0" destOrd="0" presId="urn:microsoft.com/office/officeart/2005/8/layout/vProcess5"/>
    <dgm:cxn modelId="{80AC077F-5D01-4736-9A75-FA63A9D423FA}" type="presParOf" srcId="{52124CD7-E1A1-4FC2-B004-DBF49BDE9197}" destId="{356556B1-C010-4CBD-92F5-C5705A26D9A8}" srcOrd="1" destOrd="0" presId="urn:microsoft.com/office/officeart/2005/8/layout/vProcess5"/>
    <dgm:cxn modelId="{2A699FEE-3009-44A1-A23D-94338AF9B9DD}" type="presParOf" srcId="{52124CD7-E1A1-4FC2-B004-DBF49BDE9197}" destId="{0C596742-EF1A-44CE-9F17-0B881CA120F1}" srcOrd="2" destOrd="0" presId="urn:microsoft.com/office/officeart/2005/8/layout/vProcess5"/>
    <dgm:cxn modelId="{47554590-29CF-4A7F-8499-D0F8124E8059}" type="presParOf" srcId="{52124CD7-E1A1-4FC2-B004-DBF49BDE9197}" destId="{522BA077-226E-408C-ADEE-988C174E8464}" srcOrd="3" destOrd="0" presId="urn:microsoft.com/office/officeart/2005/8/layout/vProcess5"/>
    <dgm:cxn modelId="{68964E73-CAC5-43BD-8BD6-7FAAA4935F35}" type="presParOf" srcId="{52124CD7-E1A1-4FC2-B004-DBF49BDE9197}" destId="{70392636-2674-4D65-8CEA-4D42646C6BD8}" srcOrd="4" destOrd="0" presId="urn:microsoft.com/office/officeart/2005/8/layout/vProcess5"/>
    <dgm:cxn modelId="{3A6CA998-C54A-4255-9BC9-B60B6A356343}" type="presParOf" srcId="{52124CD7-E1A1-4FC2-B004-DBF49BDE9197}" destId="{BE0BE0D3-FB88-459F-B222-6F6D0B18ADD9}" srcOrd="5" destOrd="0" presId="urn:microsoft.com/office/officeart/2005/8/layout/vProcess5"/>
    <dgm:cxn modelId="{18253D69-B733-4F04-8550-79D255B47575}" type="presParOf" srcId="{52124CD7-E1A1-4FC2-B004-DBF49BDE9197}" destId="{A52E1450-8491-47B7-8A04-DA4C1D44E18D}" srcOrd="6" destOrd="0" presId="urn:microsoft.com/office/officeart/2005/8/layout/vProcess5"/>
    <dgm:cxn modelId="{1BD047B1-81BE-4EC1-9BC3-4A757F0DC7D6}" type="presParOf" srcId="{52124CD7-E1A1-4FC2-B004-DBF49BDE9197}" destId="{2D14E7A3-55D4-4019-B040-6E2C0A7DDC96}" srcOrd="7" destOrd="0" presId="urn:microsoft.com/office/officeart/2005/8/layout/vProcess5"/>
    <dgm:cxn modelId="{AA38CC5E-905F-4F93-B481-6A89A09F60D7}" type="presParOf" srcId="{52124CD7-E1A1-4FC2-B004-DBF49BDE9197}" destId="{12004769-9E2E-4640-BA79-513666F1A843}" srcOrd="8" destOrd="0" presId="urn:microsoft.com/office/officeart/2005/8/layout/vProcess5"/>
    <dgm:cxn modelId="{A01661E1-27C6-425B-9547-133F28D07941}" type="presParOf" srcId="{52124CD7-E1A1-4FC2-B004-DBF49BDE9197}" destId="{4D3401C8-764B-4193-8A90-948D1D417EBF}" srcOrd="9" destOrd="0" presId="urn:microsoft.com/office/officeart/2005/8/layout/vProcess5"/>
    <dgm:cxn modelId="{70281599-00AA-4293-B476-E3B2F21D0F73}" type="presParOf" srcId="{52124CD7-E1A1-4FC2-B004-DBF49BDE9197}" destId="{C168DABD-53D8-4327-84B5-5D684AA98C45}" srcOrd="10" destOrd="0" presId="urn:microsoft.com/office/officeart/2005/8/layout/vProcess5"/>
    <dgm:cxn modelId="{33D17BA7-BEF3-4B15-985D-F2316873F22A}" type="presParOf" srcId="{52124CD7-E1A1-4FC2-B004-DBF49BDE9197}" destId="{87F92C2C-1A96-4406-BD49-BB21ABA02DC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B8758-1FA7-48EC-A808-D86DCFA950A1}" type="datetimeFigureOut">
              <a:rPr lang="en-CA" smtClean="0"/>
              <a:t>2020-10-24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C815-ADC4-41B3-973D-E1CB395812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271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對於第一章末了有間</a:t>
            </a:r>
            <a:r>
              <a:rPr lang="en-CA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好像人子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的不尋常描述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或許你還可以理解。</a:t>
            </a:r>
            <a:endParaRPr lang="en-CA" altLang="zh-TW" sz="12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第二、三章關於七個教會的信息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你也可以接受。</a:t>
            </a:r>
            <a:endParaRPr lang="en-CA" altLang="zh-TW" sz="12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至於第四章的四活物及第五章中七角七眼的羔羊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你的反應是甚麼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還有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當你讀到日頭變紅、十四萬四千人、會說話的鹰、大巴比倫及大淫婦時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你又作何感想</a:t>
            </a:r>
            <a:r>
              <a:rPr lang="en-US" altLang="zh-TW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143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405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58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6693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746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381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156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236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108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166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382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746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2279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612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444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078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290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416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815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006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4231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51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1947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2167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592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781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7137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8100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7523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0639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8767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8253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57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7197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1300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4708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8561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6370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9149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8914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6775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0091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5539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60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553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9084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7618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96386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16490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2731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111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26507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48285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12285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53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47722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87365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98654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6652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443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66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657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12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64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C815-ADC4-41B3-973D-E1CB3958125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36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新約</a:t>
            </a:r>
            <a:r>
              <a:rPr lang="zh-TW" altLang="en-US" sz="4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聖經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solidFill>
                <a:srgbClr val="FFFFFF"/>
              </a:solidFill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2:9  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我知道你的患難，你的貧窮，（你卻是富足的。）也知道那自稱是猶太人所說的譭謗話，其實他們不是猶太人，乃是撒但一會的人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CA" altLang="zh-TW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2:10  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你將要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受的苦你不用怕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。魔鬼要把你們中間幾個人下在監裡，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叫你們被試煉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，你們必受患難十日。你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務要至死忠心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，我就賜給你那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生命的冠冕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 </a:t>
            </a:r>
            <a:endParaRPr lang="en-US" sz="36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2:9-10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855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初</a:t>
            </a:r>
            <a:r>
              <a:rPr lang="zh-TW" altLang="en-US" sz="3600" dirty="0"/>
              <a:t>代基督徒活著</a:t>
            </a:r>
            <a:r>
              <a:rPr lang="zh-TW" altLang="en-US" sz="3600" dirty="0" smtClean="0"/>
              <a:t>時</a:t>
            </a:r>
            <a:r>
              <a:rPr lang="en-CA" altLang="zh-TW" sz="3600" dirty="0" smtClean="0"/>
              <a:t>,</a:t>
            </a:r>
            <a:r>
              <a:rPr lang="zh-TW" altLang="en-US" sz="3600" dirty="0" smtClean="0"/>
              <a:t>是</a:t>
            </a:r>
            <a:r>
              <a:rPr lang="zh-TW" altLang="en-US" sz="3600" dirty="0"/>
              <a:t>如此</a:t>
            </a:r>
            <a:r>
              <a:rPr lang="zh-TW" altLang="en-US" sz="3600" b="1" dirty="0">
                <a:solidFill>
                  <a:srgbClr val="FF0000"/>
                </a:solidFill>
              </a:rPr>
              <a:t>渴望基督的再來</a:t>
            </a:r>
            <a:r>
              <a:rPr lang="en-US" altLang="zh-TW" sz="3600" dirty="0"/>
              <a:t>,</a:t>
            </a:r>
            <a:r>
              <a:rPr lang="zh-TW" altLang="en-US" sz="3600" dirty="0"/>
              <a:t>但距離他的死亡已經六十年過去了</a:t>
            </a:r>
            <a:r>
              <a:rPr lang="en-US" altLang="zh-TW" sz="3600" dirty="0"/>
              <a:t>,</a:t>
            </a:r>
            <a:r>
              <a:rPr lang="zh-TW" altLang="en-US" sz="3600" dirty="0"/>
              <a:t>卻甚麼事也沒有發生</a:t>
            </a:r>
            <a:r>
              <a:rPr lang="en-US" altLang="zh-TW" sz="3600" dirty="0" smtClean="0"/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不但</a:t>
            </a:r>
            <a:r>
              <a:rPr lang="zh-TW" altLang="en-US" sz="3600" dirty="0"/>
              <a:t>如此</a:t>
            </a:r>
            <a:r>
              <a:rPr lang="en-US" altLang="zh-TW" sz="3600" dirty="0"/>
              <a:t>,</a:t>
            </a:r>
            <a:r>
              <a:rPr lang="zh-TW" altLang="en-US" sz="3600" dirty="0"/>
              <a:t>對</a:t>
            </a:r>
            <a:r>
              <a:rPr lang="zh-TW" altLang="en-US" sz="3600" b="1" dirty="0">
                <a:solidFill>
                  <a:srgbClr val="FF0000"/>
                </a:solidFill>
              </a:rPr>
              <a:t>基督徒的迫害</a:t>
            </a:r>
            <a:r>
              <a:rPr lang="zh-TW" altLang="en-US" sz="3600" dirty="0"/>
              <a:t>反而接踵而至</a:t>
            </a:r>
            <a:r>
              <a:rPr lang="en-US" altLang="zh-TW" sz="3600" dirty="0"/>
              <a:t>,</a:t>
            </a:r>
            <a:r>
              <a:rPr lang="zh-TW" altLang="en-US" sz="3600" dirty="0"/>
              <a:t>有些人因此</a:t>
            </a:r>
            <a:r>
              <a:rPr lang="zh-TW" altLang="en-US" sz="3600" b="1" dirty="0">
                <a:solidFill>
                  <a:srgbClr val="FF0000"/>
                </a:solidFill>
              </a:rPr>
              <a:t>開始疑惑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因此</a:t>
            </a:r>
            <a:r>
              <a:rPr lang="zh-TW" altLang="en-US" sz="3600" dirty="0"/>
              <a:t>啟示錄中寫給教會的信</a:t>
            </a:r>
            <a:r>
              <a:rPr lang="en-US" altLang="zh-TW" sz="3600" dirty="0"/>
              <a:t>,</a:t>
            </a:r>
            <a:r>
              <a:rPr lang="zh-TW" altLang="en-US" sz="3600" dirty="0"/>
              <a:t>甚至整卷書</a:t>
            </a:r>
            <a:r>
              <a:rPr lang="en-US" altLang="zh-TW" sz="3600" dirty="0"/>
              <a:t>,</a:t>
            </a:r>
            <a:r>
              <a:rPr lang="zh-TW" altLang="en-US" sz="3600" dirty="0"/>
              <a:t>正可以</a:t>
            </a:r>
            <a:r>
              <a:rPr lang="zh-TW" altLang="en-US" sz="3600" b="1" dirty="0">
                <a:solidFill>
                  <a:srgbClr val="FF0000"/>
                </a:solidFill>
              </a:rPr>
              <a:t>鼓勵信徒們堅持信仰</a:t>
            </a:r>
            <a:r>
              <a:rPr lang="zh-TW" altLang="en-US" sz="3600" dirty="0" smtClean="0"/>
              <a:t>。</a:t>
            </a:r>
            <a:endParaRPr lang="en-CA" altLang="zh-TW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歷史背景 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Historical Context)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4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無論</a:t>
            </a:r>
            <a:r>
              <a:rPr lang="zh-TW" altLang="en-US" sz="3600" dirty="0"/>
              <a:t>事情如何演變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神始終掌權</a:t>
            </a:r>
            <a:r>
              <a:rPr lang="zh-TW" altLang="en-US" sz="3600" dirty="0"/>
              <a:t>。基督才是歷史的主</a:t>
            </a:r>
            <a:r>
              <a:rPr lang="en-US" altLang="zh-TW" sz="3600" dirty="0"/>
              <a:t>,</a:t>
            </a:r>
            <a:r>
              <a:rPr lang="zh-TW" altLang="en-US" sz="3600" dirty="0"/>
              <a:t>而不是君王</a:t>
            </a:r>
            <a:r>
              <a:rPr lang="en-US" altLang="zh-TW" sz="3600" dirty="0"/>
              <a:t>,</a:t>
            </a:r>
            <a:r>
              <a:rPr lang="zh-TW" altLang="en-US" sz="3600" dirty="0"/>
              <a:t>也是掌管命運的主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有一天</a:t>
            </a:r>
            <a:r>
              <a:rPr lang="zh-TW" altLang="en-US" sz="3600" b="1" dirty="0">
                <a:solidFill>
                  <a:srgbClr val="FF0000"/>
                </a:solidFill>
              </a:rPr>
              <a:t>祂還要再來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並且實現公義</a:t>
            </a:r>
            <a:r>
              <a:rPr lang="zh-TW" altLang="en-US" sz="3600" dirty="0"/>
              <a:t>。每個忠心的信徒而言一尤其是那些為基督捨命的人</a:t>
            </a:r>
            <a:r>
              <a:rPr lang="en-US" altLang="zh-TW" sz="3600" dirty="0"/>
              <a:t>,</a:t>
            </a:r>
            <a:r>
              <a:rPr lang="zh-TW" altLang="en-US" sz="3600" dirty="0"/>
              <a:t>那將是一個榮耀、不可思議的未來。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歷史背景 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Historical Context)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11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</a:rPr>
              <a:t>文學</a:t>
            </a:r>
            <a:r>
              <a:rPr lang="zh-TW" altLang="en-US" sz="4800" dirty="0" smtClean="0">
                <a:solidFill>
                  <a:schemeClr val="tx1"/>
                </a:solidFill>
              </a:rPr>
              <a:t>體裁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8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讀啟示錄前面幾章</a:t>
            </a:r>
            <a:r>
              <a:rPr lang="en-US" altLang="zh-TW" sz="3600" dirty="0"/>
              <a:t>,</a:t>
            </a:r>
            <a:r>
              <a:rPr lang="zh-TW" altLang="en-US" sz="3600" dirty="0"/>
              <a:t>尚未進入你不熟悉的領域時</a:t>
            </a:r>
            <a:r>
              <a:rPr lang="en-US" altLang="zh-TW" sz="3600" dirty="0"/>
              <a:t>,</a:t>
            </a:r>
            <a:r>
              <a:rPr lang="zh-TW" altLang="en-US" sz="3600" dirty="0"/>
              <a:t>它還算是一本</a:t>
            </a:r>
            <a:r>
              <a:rPr lang="zh-TW" altLang="en-US" sz="3600" b="1" dirty="0">
                <a:solidFill>
                  <a:srgbClr val="FF0000"/>
                </a:solidFill>
              </a:rPr>
              <a:t>「正常」的書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它</a:t>
            </a:r>
            <a:r>
              <a:rPr lang="zh-TW" altLang="en-US" sz="3600" dirty="0"/>
              <a:t>之所以看起來怪異</a:t>
            </a:r>
            <a:r>
              <a:rPr lang="en-US" altLang="zh-TW" sz="3600" dirty="0"/>
              <a:t>,</a:t>
            </a:r>
            <a:r>
              <a:rPr lang="zh-TW" altLang="en-US" sz="3600" dirty="0"/>
              <a:t>因為它包含了三種</a:t>
            </a:r>
            <a:r>
              <a:rPr lang="zh-TW" altLang="en-US" sz="3600" dirty="0" smtClean="0"/>
              <a:t>文體</a:t>
            </a:r>
            <a:r>
              <a:rPr lang="en-US" altLang="zh-TW" sz="3600" dirty="0" smtClean="0"/>
              <a:t>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FF0000"/>
                </a:solidFill>
              </a:rPr>
              <a:t>書信</a:t>
            </a:r>
            <a:endParaRPr lang="en-CA" altLang="zh-TW" sz="3600" b="1" dirty="0" smtClean="0">
              <a:solidFill>
                <a:srgbClr val="FF0000"/>
              </a:solidFill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FF0000"/>
                </a:solidFill>
              </a:rPr>
              <a:t>預言</a:t>
            </a:r>
            <a:endParaRPr lang="en-CA" altLang="zh-TW" sz="3600" b="1" dirty="0" smtClean="0">
              <a:solidFill>
                <a:srgbClr val="FF0000"/>
              </a:solidFill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FF0000"/>
                </a:solidFill>
              </a:rPr>
              <a:t>啟示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83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 smtClean="0"/>
              <a:t>啟示錄</a:t>
            </a:r>
            <a:r>
              <a:rPr lang="zh-TW" altLang="en-US" sz="3600" dirty="0"/>
              <a:t>是書信。它的</a:t>
            </a:r>
            <a:r>
              <a:rPr lang="zh-TW" altLang="en-US" sz="3600" b="1" dirty="0">
                <a:solidFill>
                  <a:srgbClr val="FF0000"/>
                </a:solidFill>
              </a:rPr>
              <a:t>開頭和結尾</a:t>
            </a:r>
            <a:r>
              <a:rPr lang="zh-TW" altLang="en-US" sz="3600" dirty="0"/>
              <a:t>都像典型的新約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書信</a:t>
            </a:r>
            <a:r>
              <a:rPr lang="zh-TW" altLang="en-US" sz="3600" dirty="0" smtClean="0"/>
              <a:t> </a:t>
            </a:r>
            <a:r>
              <a:rPr lang="en-CA" altLang="zh-TW" sz="3600" dirty="0" smtClean="0"/>
              <a:t>(1:4-5, 22:21)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2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1:4  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約翰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寫信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給亞西亞的七個教會。但願從那昔在、今在、以後永在的神和他寶座前的七靈，  </a:t>
            </a:r>
            <a:endParaRPr lang="en-CA" altLang="zh-TW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1:5  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並那誠實作見證的，從死裡首先復活，為世上君王元首的耶穌基督，有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恩惠、平安歸與你們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！他愛我們，用自己的血使我們脫離罪惡（註：「脫離」有古卷作「洗去」）， </a:t>
            </a:r>
            <a:endParaRPr lang="en-US" sz="36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1:4-5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91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22:21  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願主耶穌的恩惠常與眾聖徒同在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。阿們。 </a:t>
            </a:r>
            <a:endParaRPr lang="en-US" sz="36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22:21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799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這說明了</a:t>
            </a:r>
            <a:r>
              <a:rPr lang="zh-TW" altLang="en-US" sz="3600" b="1" dirty="0">
                <a:solidFill>
                  <a:srgbClr val="FF0000"/>
                </a:solidFill>
              </a:rPr>
              <a:t>整本啟示錄是一封書信</a:t>
            </a:r>
            <a:r>
              <a:rPr lang="en-US" altLang="zh-TW" sz="3600" dirty="0"/>
              <a:t>,</a:t>
            </a:r>
            <a:r>
              <a:rPr lang="zh-TW" altLang="en-US" sz="3600" dirty="0"/>
              <a:t>為的是讓它流傳於小亞細亞的七個教會</a:t>
            </a:r>
            <a:r>
              <a:rPr lang="en-US" altLang="zh-TW" sz="3600" dirty="0"/>
              <a:t>:</a:t>
            </a:r>
            <a:r>
              <a:rPr lang="zh-TW" altLang="en-US" sz="3600" dirty="0"/>
              <a:t>以弗所、示每拿、别迦摩、推雅推喇、撒狄、非拉鐵非及老底嘉教會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二</a:t>
            </a:r>
            <a:r>
              <a:rPr lang="zh-TW" altLang="en-US" sz="3600" dirty="0"/>
              <a:t>至三章給七個教會的信息</a:t>
            </a:r>
            <a:r>
              <a:rPr lang="en-US" altLang="zh-TW" sz="3600" dirty="0"/>
              <a:t>,</a:t>
            </a:r>
            <a:r>
              <a:rPr lang="zh-TW" altLang="en-US" sz="3600" dirty="0"/>
              <a:t>它們的</a:t>
            </a:r>
            <a:r>
              <a:rPr lang="zh-TW" altLang="en-US" sz="3600" b="1" dirty="0">
                <a:solidFill>
                  <a:srgbClr val="FF0000"/>
                </a:solidFill>
              </a:rPr>
              <a:t>性質和書信並無不同</a:t>
            </a:r>
            <a:r>
              <a:rPr lang="en-US" altLang="zh-TW" sz="3600" dirty="0"/>
              <a:t>,</a:t>
            </a:r>
            <a:r>
              <a:rPr lang="zh-TW" altLang="en-US" sz="3600" dirty="0"/>
              <a:t>信上所寫的內容可說是整本書的引言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由此</a:t>
            </a:r>
            <a:r>
              <a:rPr lang="zh-TW" altLang="en-US" sz="3600" dirty="0"/>
              <a:t>看出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啟示錄的確是</a:t>
            </a:r>
            <a:r>
              <a:rPr lang="zh-TW" altLang="en-US" sz="3600" b="1" dirty="0">
                <a:solidFill>
                  <a:srgbClr val="FF0000"/>
                </a:solidFill>
              </a:rPr>
              <a:t>寫給七個教會的一封信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46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如同新約中的其他書信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啟示錄屬於</a:t>
            </a:r>
            <a:r>
              <a:rPr lang="zh-TW" altLang="en-US" sz="3600" b="1" dirty="0">
                <a:solidFill>
                  <a:srgbClr val="FF0000"/>
                </a:solidFill>
              </a:rPr>
              <a:t>「應時性質」</a:t>
            </a:r>
            <a:r>
              <a:rPr lang="en-US" altLang="zh-TW" sz="3600" dirty="0"/>
              <a:t>;</a:t>
            </a:r>
            <a:r>
              <a:rPr lang="zh-TW" altLang="en-US" sz="3600" dirty="0"/>
              <a:t>換句話說</a:t>
            </a:r>
            <a:r>
              <a:rPr lang="en-US" altLang="zh-TW" sz="3600" dirty="0"/>
              <a:t>,</a:t>
            </a:r>
            <a:r>
              <a:rPr lang="zh-TW" altLang="en-US" sz="3600" dirty="0"/>
              <a:t>它是根據某個地方教會的</a:t>
            </a:r>
            <a:r>
              <a:rPr lang="zh-TW" altLang="en-US" sz="3600" b="1" dirty="0">
                <a:solidFill>
                  <a:srgbClr val="FF0000"/>
                </a:solidFill>
              </a:rPr>
              <a:t>特定問題或情況而寫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我們</a:t>
            </a:r>
            <a:r>
              <a:rPr lang="zh-TW" altLang="en-US" sz="3600" dirty="0"/>
              <a:t>讀啟示錄時</a:t>
            </a:r>
            <a:r>
              <a:rPr lang="en-US" altLang="zh-TW" sz="3600" dirty="0"/>
              <a:t>,</a:t>
            </a:r>
            <a:r>
              <a:rPr lang="zh-TW" altLang="en-US" sz="3600" dirty="0"/>
              <a:t>必須瞭解這些教會當時所面臨的情況</a:t>
            </a:r>
            <a:r>
              <a:rPr lang="en-US" altLang="zh-TW" sz="3600" dirty="0"/>
              <a:t>(</a:t>
            </a:r>
            <a:r>
              <a:rPr lang="zh-TW" altLang="en-US" sz="3600" dirty="0"/>
              <a:t>亦即安慰那些受逼迫的並挑戰自以為是的信徒</a:t>
            </a:r>
            <a:r>
              <a:rPr lang="en-US" altLang="zh-TW" sz="3600" dirty="0"/>
              <a:t>)</a:t>
            </a:r>
            <a:r>
              <a:rPr lang="zh-TW" altLang="en-US" sz="3600" dirty="0"/>
              <a:t>。如果</a:t>
            </a:r>
            <a:r>
              <a:rPr lang="zh-TW" altLang="en-US" sz="3600" b="1" dirty="0">
                <a:solidFill>
                  <a:srgbClr val="FF0000"/>
                </a:solidFill>
              </a:rPr>
              <a:t>忽略當時的情況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一定會扭曲</a:t>
            </a:r>
            <a:r>
              <a:rPr lang="zh-TW" altLang="en-US" sz="3600" dirty="0"/>
              <a:t>這封信的意義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595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簡介</a:t>
            </a:r>
            <a:endParaRPr lang="en-US" sz="4800" dirty="0">
              <a:solidFill>
                <a:srgbClr val="FFFFFF"/>
              </a:solidFill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4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我們</a:t>
            </a:r>
            <a:r>
              <a:rPr lang="zh-TW" altLang="en-US" sz="3600" dirty="0"/>
              <a:t>無須擔心啟示錄對我們這些住在不同世界、不同時代的人沒有任何價值</a:t>
            </a:r>
            <a:r>
              <a:rPr lang="en-US" altLang="zh-TW" sz="3600" dirty="0"/>
              <a:t>,</a:t>
            </a:r>
            <a:r>
              <a:rPr lang="zh-TW" altLang="en-US" sz="3600" dirty="0"/>
              <a:t>當我們</a:t>
            </a:r>
            <a:r>
              <a:rPr lang="zh-TW" altLang="en-US" sz="3600" b="1" dirty="0">
                <a:solidFill>
                  <a:srgbClr val="FF0000"/>
                </a:solidFill>
              </a:rPr>
              <a:t>透過詮釋之旅的步驟解釋</a:t>
            </a:r>
            <a:r>
              <a:rPr lang="zh-TW" altLang="en-US" sz="3600" dirty="0"/>
              <a:t>新約書信時</a:t>
            </a:r>
            <a:r>
              <a:rPr lang="en-US" altLang="zh-TW" sz="3600" dirty="0"/>
              <a:t>(</a:t>
            </a:r>
            <a:r>
              <a:rPr lang="zh-TW" altLang="en-US" sz="3600" dirty="0"/>
              <a:t>包括啟示錄</a:t>
            </a:r>
            <a:r>
              <a:rPr lang="en-US" altLang="zh-TW" sz="3600" dirty="0"/>
              <a:t>),</a:t>
            </a:r>
            <a:r>
              <a:rPr lang="zh-TW" altLang="en-US" sz="3600" dirty="0"/>
              <a:t>我們也能聽到神超越時空的話語</a:t>
            </a:r>
            <a:r>
              <a:rPr lang="en-US" altLang="zh-TW" sz="3600" dirty="0"/>
              <a:t>,</a:t>
            </a:r>
            <a:r>
              <a:rPr lang="zh-TW" altLang="en-US" sz="3600" dirty="0"/>
              <a:t>告訴我們生活在這個世界上</a:t>
            </a:r>
            <a:r>
              <a:rPr lang="zh-TW" altLang="en-US" sz="3600" b="1" dirty="0">
                <a:solidFill>
                  <a:srgbClr val="FF0000"/>
                </a:solidFill>
              </a:rPr>
              <a:t>應該如何自處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08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702768" y="1670141"/>
            <a:ext cx="99154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通常我們從新約</a:t>
            </a:r>
            <a:r>
              <a:rPr lang="zh-TW" altLang="en-US" sz="3600" b="1" dirty="0">
                <a:solidFill>
                  <a:srgbClr val="FF0000"/>
                </a:solidFill>
              </a:rPr>
              <a:t>書信的序言</a:t>
            </a:r>
            <a:r>
              <a:rPr lang="zh-TW" altLang="en-US" sz="3600" dirty="0"/>
              <a:t>就可以發現</a:t>
            </a:r>
            <a:r>
              <a:rPr lang="zh-TW" altLang="en-US" sz="3600" b="1" dirty="0">
                <a:solidFill>
                  <a:srgbClr val="FF0000"/>
                </a:solidFill>
              </a:rPr>
              <a:t>全封信的主題</a:t>
            </a:r>
            <a:r>
              <a:rPr lang="en-US" altLang="zh-TW" sz="3600" dirty="0"/>
              <a:t>,</a:t>
            </a:r>
            <a:r>
              <a:rPr lang="zh-TW" altLang="en-US" sz="3600" dirty="0"/>
              <a:t>並在之後的本文予以申論</a:t>
            </a:r>
            <a:r>
              <a:rPr lang="en-US" altLang="zh-TW" sz="3600" dirty="0"/>
              <a:t>;</a:t>
            </a:r>
            <a:r>
              <a:rPr lang="zh-TW" altLang="en-US" sz="3600" dirty="0"/>
              <a:t>啟示錄也是如此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如果</a:t>
            </a:r>
            <a:r>
              <a:rPr lang="zh-TW" altLang="en-US" sz="3600" dirty="0"/>
              <a:t>給七個教會的信是整卷啟示錄的序言</a:t>
            </a:r>
            <a:r>
              <a:rPr lang="en-US" altLang="zh-TW" sz="3600" dirty="0"/>
              <a:t>(</a:t>
            </a:r>
            <a:r>
              <a:rPr lang="zh-TW" altLang="en-US" sz="3600" dirty="0"/>
              <a:t>大部分的解經家如此相信</a:t>
            </a:r>
            <a:r>
              <a:rPr lang="en-US" altLang="zh-TW" sz="3600" dirty="0"/>
              <a:t>),</a:t>
            </a:r>
            <a:r>
              <a:rPr lang="zh-TW" altLang="en-US" sz="3600" dirty="0"/>
              <a:t>那麼我們從書上其餘的部分可以學到甚麼</a:t>
            </a:r>
            <a:r>
              <a:rPr lang="en-US" altLang="zh-TW" sz="3600" dirty="0" smtClean="0">
                <a:latin typeface="+mn-ea"/>
              </a:rPr>
              <a:t>?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在</a:t>
            </a:r>
            <a:r>
              <a:rPr lang="zh-TW" altLang="en-US" sz="3600" dirty="0"/>
              <a:t>给七個教會的信上</a:t>
            </a:r>
            <a:r>
              <a:rPr lang="en-US" altLang="zh-TW" sz="3600" dirty="0"/>
              <a:t>,</a:t>
            </a:r>
            <a:r>
              <a:rPr lang="zh-TW" altLang="en-US" sz="3600" dirty="0"/>
              <a:t>每個信息都是</a:t>
            </a:r>
            <a:r>
              <a:rPr lang="zh-TW" altLang="en-US" sz="3600" b="1" dirty="0">
                <a:solidFill>
                  <a:srgbClr val="FF0000"/>
                </a:solidFill>
              </a:rPr>
              <a:t>以基督對那些「得勝者」的應許作為結束</a:t>
            </a:r>
            <a:r>
              <a:rPr lang="zh-TW" altLang="en-US" sz="3600" dirty="0"/>
              <a:t>。這個提供我們一個重要的線索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2</a:t>
            </a:r>
            <a:r>
              <a:rPr lang="en-US" altLang="zh-TW" sz="3600" dirty="0" smtClean="0"/>
              <a:t>:7</a:t>
            </a:r>
            <a:r>
              <a:rPr lang="zh-TW" altLang="en-US" sz="3600" dirty="0"/>
              <a:t>、</a:t>
            </a:r>
            <a:r>
              <a:rPr lang="en-US" altLang="zh-TW" sz="3600" dirty="0"/>
              <a:t>11</a:t>
            </a:r>
            <a:r>
              <a:rPr lang="zh-TW" altLang="en-US" sz="3600" dirty="0"/>
              <a:t>、</a:t>
            </a:r>
            <a:r>
              <a:rPr lang="en-US" altLang="zh-TW" sz="3600" dirty="0"/>
              <a:t>17</a:t>
            </a:r>
            <a:r>
              <a:rPr lang="zh-TW" altLang="en-US" sz="3600" dirty="0"/>
              <a:t>、</a:t>
            </a:r>
            <a:r>
              <a:rPr lang="en-US" altLang="zh-TW" sz="3600" dirty="0" smtClean="0"/>
              <a:t>26-29</a:t>
            </a:r>
            <a:r>
              <a:rPr lang="en-CA" altLang="zh-TW" sz="3600" dirty="0" smtClean="0"/>
              <a:t>, 3</a:t>
            </a:r>
            <a:r>
              <a:rPr lang="en-US" altLang="zh-TW" sz="3600" dirty="0" smtClean="0"/>
              <a:t>:5-6</a:t>
            </a:r>
            <a:r>
              <a:rPr lang="zh-TW" altLang="en-US" sz="3600" dirty="0"/>
              <a:t>、</a:t>
            </a:r>
            <a:r>
              <a:rPr lang="en-US" altLang="zh-TW" sz="3600" dirty="0"/>
              <a:t>12-13</a:t>
            </a:r>
            <a:r>
              <a:rPr lang="zh-TW" altLang="en-US" sz="3600" dirty="0"/>
              <a:t>、</a:t>
            </a:r>
            <a:r>
              <a:rPr lang="en-US" altLang="zh-TW" sz="3600" dirty="0"/>
              <a:t>21-22)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94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702768" y="1670141"/>
            <a:ext cx="99154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得勝的意義只有在讀完整本敢示錄之後才會明白</a:t>
            </a:r>
            <a:r>
              <a:rPr lang="zh-TW" altLang="en-US" sz="3600" dirty="0" smtClean="0"/>
              <a:t>。這</a:t>
            </a:r>
            <a:r>
              <a:rPr lang="zh-TW" altLang="en-US" sz="3600" dirty="0"/>
              <a:t>封信的序言讓我們看到</a:t>
            </a:r>
            <a:r>
              <a:rPr lang="zh-TW" altLang="en-US" sz="3600" b="1" dirty="0">
                <a:solidFill>
                  <a:srgbClr val="FF0000"/>
                </a:solidFill>
              </a:rPr>
              <a:t>全封信的主题圍繞在得勝上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而</a:t>
            </a:r>
            <a:r>
              <a:rPr lang="zh-TW" altLang="en-US" sz="3600" dirty="0"/>
              <a:t>書上的中間部分</a:t>
            </a:r>
            <a:r>
              <a:rPr lang="en-US" altLang="zh-TW" sz="3600" dirty="0"/>
              <a:t>,</a:t>
            </a:r>
            <a:r>
              <a:rPr lang="zh-TW" altLang="en-US" sz="3600" dirty="0"/>
              <a:t>我們讀到</a:t>
            </a:r>
            <a:r>
              <a:rPr lang="zh-TW" altLang="en-US" sz="3600" b="1" dirty="0">
                <a:solidFill>
                  <a:srgbClr val="FF0000"/>
                </a:solidFill>
              </a:rPr>
              <a:t>真正的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信徒「</a:t>
            </a:r>
            <a:r>
              <a:rPr lang="zh-TW" altLang="en-US" sz="3600" b="1" dirty="0">
                <a:solidFill>
                  <a:srgbClr val="FF0000"/>
                </a:solidFill>
              </a:rPr>
              <a:t>勝過牠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</a:rPr>
              <a:t>撒但</a:t>
            </a:r>
            <a:r>
              <a:rPr lang="en-US" altLang="zh-TW" sz="3600" b="1" dirty="0">
                <a:solidFill>
                  <a:srgbClr val="FF0000"/>
                </a:solidFill>
              </a:rPr>
              <a:t>) </a:t>
            </a:r>
            <a:r>
              <a:rPr lang="zh-TW" altLang="en-US" sz="3600" b="1" dirty="0">
                <a:solidFill>
                  <a:srgbClr val="FF0000"/>
                </a:solidFill>
              </a:rPr>
              <a:t>」</a:t>
            </a:r>
            <a:r>
              <a:rPr lang="en-US" altLang="zh-TW" sz="3600" dirty="0" smtClean="0"/>
              <a:t>,</a:t>
            </a:r>
            <a:r>
              <a:rPr lang="zh-TW" altLang="en-US" sz="3600" dirty="0"/>
              <a:t>是因羔羊的血和自己所見證的道。他們雖至於</a:t>
            </a:r>
            <a:r>
              <a:rPr lang="zh-TW" altLang="en-US" sz="3600" dirty="0" smtClean="0"/>
              <a:t>死</a:t>
            </a:r>
            <a:r>
              <a:rPr lang="en-US" altLang="zh-TW" sz="3600" dirty="0"/>
              <a:t>,</a:t>
            </a:r>
            <a:r>
              <a:rPr lang="zh-TW" altLang="en-US" sz="3600" dirty="0"/>
              <a:t>也不愛惜性命」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12</a:t>
            </a:r>
            <a:r>
              <a:rPr lang="en-US" altLang="zh-TW" sz="3600" dirty="0" smtClean="0"/>
              <a:t>:11</a:t>
            </a:r>
            <a:r>
              <a:rPr lang="en-US" altLang="zh-TW" sz="3600" dirty="0"/>
              <a:t>)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61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702768" y="1670141"/>
            <a:ext cx="99154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在書的結尾新耶路撒冷出現時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我們聽到這樣的應詩</a:t>
            </a:r>
            <a:r>
              <a:rPr lang="en-US" altLang="zh-TW" sz="3600" dirty="0"/>
              <a:t>:</a:t>
            </a:r>
            <a:r>
              <a:rPr lang="zh-TW" altLang="en-US" sz="3600" dirty="0"/>
              <a:t>「得勝的</a:t>
            </a:r>
            <a:r>
              <a:rPr lang="en-US" altLang="zh-TW" sz="3600" dirty="0"/>
              <a:t>,</a:t>
            </a:r>
            <a:r>
              <a:rPr lang="zh-TW" altLang="en-US" sz="3600" dirty="0"/>
              <a:t>必承受這些為業</a:t>
            </a:r>
            <a:r>
              <a:rPr lang="en-US" altLang="zh-TW" sz="3600" dirty="0"/>
              <a:t>:</a:t>
            </a:r>
            <a:r>
              <a:rPr lang="zh-TW" altLang="en-US" sz="3600" dirty="0"/>
              <a:t>我要作他的神</a:t>
            </a:r>
            <a:r>
              <a:rPr lang="en-US" altLang="zh-TW" sz="3600" dirty="0"/>
              <a:t>,</a:t>
            </a:r>
            <a:r>
              <a:rPr lang="zh-TW" altLang="en-US" sz="3600" dirty="0"/>
              <a:t>他要作我的兒子。」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21</a:t>
            </a:r>
            <a:r>
              <a:rPr lang="en-US" altLang="zh-TW" sz="3600" dirty="0" smtClean="0"/>
              <a:t>:7)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換言之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啟示錄一開頭就向我們</a:t>
            </a:r>
            <a:r>
              <a:rPr lang="zh-TW" altLang="en-US" sz="3600" b="1" dirty="0">
                <a:solidFill>
                  <a:srgbClr val="FF0000"/>
                </a:solidFill>
              </a:rPr>
              <a:t>挑戰得勝</a:t>
            </a:r>
            <a:r>
              <a:rPr lang="en-US" altLang="zh-TW" sz="3600" dirty="0"/>
              <a:t>,</a:t>
            </a:r>
            <a:r>
              <a:rPr lang="zh-TW" altLang="en-US" sz="3600" dirty="0"/>
              <a:t>到了中段</a:t>
            </a:r>
            <a:r>
              <a:rPr lang="en-US" altLang="zh-TW" sz="3600" dirty="0"/>
              <a:t>,</a:t>
            </a:r>
            <a:r>
              <a:rPr lang="zh-TW" altLang="en-US" sz="3600" dirty="0"/>
              <a:t>我們看到</a:t>
            </a:r>
            <a:r>
              <a:rPr lang="zh-TW" altLang="en-US" sz="3600" b="1" dirty="0">
                <a:solidFill>
                  <a:srgbClr val="FF0000"/>
                </a:solidFill>
              </a:rPr>
              <a:t>得勝的挣扎</a:t>
            </a:r>
            <a:r>
              <a:rPr lang="en-US" altLang="zh-TW" sz="3600" dirty="0"/>
              <a:t>,</a:t>
            </a:r>
            <a:r>
              <a:rPr lang="zh-TW" altLang="en-US" sz="3600" dirty="0"/>
              <a:t>结尾時</a:t>
            </a:r>
            <a:r>
              <a:rPr lang="en-US" altLang="zh-TW" sz="3600" dirty="0"/>
              <a:t>,</a:t>
            </a:r>
            <a:r>
              <a:rPr lang="zh-TW" altLang="en-US" sz="3600" dirty="0"/>
              <a:t>則是讓我們看到</a:t>
            </a:r>
            <a:r>
              <a:rPr lang="zh-TW" altLang="en-US" sz="3600" b="1" dirty="0">
                <a:solidFill>
                  <a:srgbClr val="FF0000"/>
                </a:solidFill>
              </a:rPr>
              <a:t>得勝者將承受的基業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7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sz="3600" dirty="0"/>
              <a:t>啟示錄也是一封</a:t>
            </a:r>
            <a:r>
              <a:rPr lang="zh-TW" altLang="en-US" sz="3600" b="1" dirty="0">
                <a:solidFill>
                  <a:srgbClr val="FF0000"/>
                </a:solidFill>
              </a:rPr>
              <a:t>預言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的書信 </a:t>
            </a:r>
            <a:r>
              <a:rPr lang="en-CA" altLang="zh-TW" sz="3600" dirty="0"/>
              <a:t>(</a:t>
            </a:r>
            <a:r>
              <a:rPr lang="en-CA" altLang="zh-TW" sz="3600" dirty="0" smtClean="0"/>
              <a:t>1:3, 22:6-7, 10, 18-19)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67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1:3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念這書上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預言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的和那些聽見又遵守其中所記載的，都是有福的，因為日期近了。  </a:t>
            </a:r>
            <a:endParaRPr lang="en-CA" altLang="zh-TW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22:6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天使又對我說：「這些話是真實可信的。主就是眾先知被感之靈的神，差遣他的使者，將那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必要快成的事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指示他僕人。」  </a:t>
            </a:r>
            <a:endParaRPr lang="en-CA" altLang="zh-TW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22:7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「看哪，我必快來！凡遵守這書上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預言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的有福了！」  人，同是作僕人的。你要敬拜　神。」  </a:t>
            </a:r>
            <a:endParaRPr lang="en-CA" altLang="zh-TW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22:10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他又對我說：「不可封了這書上的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預言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，因為日期近了。  </a:t>
            </a:r>
            <a:endParaRPr lang="en-CA" altLang="zh-TW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22:18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我向一切聽見這書上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預言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的作見證，若有人在這預言上加添甚麼，神必將寫在這書上的災禍加在他身上；  </a:t>
            </a:r>
            <a:endParaRPr lang="en-CA" altLang="zh-TW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22:19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這書上的</a:t>
            </a:r>
            <a:r>
              <a:rPr lang="zh-TW" altLang="en-US" sz="2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預言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，若有人刪去甚麼，　神必從這書上所寫的生命樹和聖城刪去他的分。</a:t>
            </a:r>
            <a:endParaRPr lang="en-US" sz="24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1:3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22:6-7, 10,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18-19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82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65412" y="1670141"/>
            <a:ext cx="107935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聖經的預言包括</a:t>
            </a:r>
            <a:r>
              <a:rPr lang="zh-TW" altLang="en-US" sz="3600" b="1" dirty="0">
                <a:solidFill>
                  <a:srgbClr val="FF0000"/>
                </a:solidFill>
              </a:rPr>
              <a:t>預測將要發生的事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以及對當代的人宣告神的真理</a:t>
            </a:r>
            <a:r>
              <a:rPr lang="en-US" altLang="zh-TW" sz="3600" dirty="0"/>
              <a:t>(</a:t>
            </a:r>
            <a:r>
              <a:rPr lang="zh-TW" altLang="en-US" sz="3600" dirty="0"/>
              <a:t>通常重點在於宣告</a:t>
            </a:r>
            <a:r>
              <a:rPr lang="en-US" altLang="zh-TW" sz="3600" dirty="0"/>
              <a:t>)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 algn="r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啟示錄</a:t>
            </a:r>
            <a:r>
              <a:rPr lang="zh-TW" altLang="en-US" sz="3600" dirty="0"/>
              <a:t>被歸類為</a:t>
            </a:r>
            <a:r>
              <a:rPr lang="zh-TW" altLang="en-US" sz="3600" b="1" dirty="0">
                <a:solidFill>
                  <a:srgbClr val="FF0000"/>
                </a:solidFill>
              </a:rPr>
              <a:t>預言書</a:t>
            </a:r>
            <a:r>
              <a:rPr lang="en-US" altLang="zh-TW" sz="3600" dirty="0"/>
              <a:t>,</a:t>
            </a:r>
            <a:r>
              <a:rPr lang="zh-TW" altLang="en-US" sz="3600" dirty="0"/>
              <a:t>因為它告就讀者</a:t>
            </a:r>
            <a:r>
              <a:rPr lang="zh-TW" altLang="en-US" sz="3600" b="1" dirty="0">
                <a:solidFill>
                  <a:srgbClr val="FF0000"/>
                </a:solidFill>
              </a:rPr>
              <a:t>照著神所說的去行</a:t>
            </a:r>
            <a:r>
              <a:rPr lang="en-US" altLang="zh-TW" sz="3600" dirty="0"/>
              <a:t>(</a:t>
            </a:r>
            <a:r>
              <a:rPr lang="zh-TW" altLang="en-US" sz="3600" dirty="0"/>
              <a:t>亦即對書上的宣告有所回應</a:t>
            </a:r>
            <a:r>
              <a:rPr lang="en-US" altLang="zh-TW" sz="3600" dirty="0"/>
              <a:t>)</a:t>
            </a:r>
            <a:r>
              <a:rPr lang="zh-TW" altLang="en-US" sz="3600" dirty="0"/>
              <a:t>。那些聽見預言又遵守其中所記載的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都是有福的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1:</a:t>
            </a:r>
            <a:r>
              <a:rPr lang="en-US" altLang="zh-TW" sz="3600" dirty="0" smtClean="0"/>
              <a:t>3, </a:t>
            </a:r>
            <a:r>
              <a:rPr lang="en-CA" altLang="zh-TW" sz="3600" dirty="0" smtClean="0"/>
              <a:t>22</a:t>
            </a:r>
            <a:r>
              <a:rPr lang="en-US" altLang="zh-TW" sz="3600" dirty="0" smtClean="0"/>
              <a:t>:7</a:t>
            </a:r>
            <a:r>
              <a:rPr lang="en-US" altLang="zh-TW" sz="3600" dirty="0"/>
              <a:t>)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我們</a:t>
            </a:r>
            <a:r>
              <a:rPr lang="zh-TW" altLang="en-US" sz="3600" dirty="0"/>
              <a:t>要記住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</a:t>
            </a:r>
            <a:r>
              <a:rPr lang="zh-TW" altLang="en-US" sz="3600" b="1" dirty="0">
                <a:solidFill>
                  <a:srgbClr val="FF0000"/>
                </a:solidFill>
              </a:rPr>
              <a:t>不只是預測未來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它也記載當時神所允許發生的事</a:t>
            </a:r>
            <a:r>
              <a:rPr lang="zh-TW" altLang="en-US" sz="3600" dirty="0"/>
              <a:t>。即使在約翰的時代</a:t>
            </a:r>
            <a:r>
              <a:rPr lang="en-US" altLang="zh-TW" sz="3600" dirty="0"/>
              <a:t>,</a:t>
            </a:r>
            <a:r>
              <a:rPr lang="zh-TW" altLang="en-US" sz="3600" dirty="0"/>
              <a:t>這本書也是開封的</a:t>
            </a:r>
            <a:r>
              <a:rPr lang="en-US" altLang="zh-TW" sz="3600" dirty="0"/>
              <a:t>,</a:t>
            </a:r>
            <a:r>
              <a:rPr lang="zh-TW" altLang="en-US" sz="3600" dirty="0"/>
              <a:t>它的信息是給那些有耳的</a:t>
            </a:r>
            <a:r>
              <a:rPr lang="zh-TW" altLang="en-US" sz="3600" dirty="0" smtClean="0"/>
              <a:t>來</a:t>
            </a:r>
            <a:r>
              <a:rPr lang="zh-TW" altLang="en-US" sz="3600" dirty="0"/>
              <a:t>聽</a:t>
            </a:r>
            <a:r>
              <a:rPr lang="zh-TW" altLang="en-US" sz="3600" dirty="0" smtClean="0"/>
              <a:t>的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22</a:t>
            </a:r>
            <a:r>
              <a:rPr lang="en-US" altLang="zh-TW" sz="3600" dirty="0" smtClean="0"/>
              <a:t>:10</a:t>
            </a:r>
            <a:r>
              <a:rPr lang="en-US" altLang="zh-TW" sz="3600" dirty="0"/>
              <a:t>)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12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702768" y="1670141"/>
            <a:ext cx="99154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作為一封預言的書信</a:t>
            </a:r>
            <a:r>
              <a:rPr lang="en-US" altLang="zh-TW" sz="3600" dirty="0" smtClean="0"/>
              <a:t>,</a:t>
            </a:r>
            <a:r>
              <a:rPr lang="zh-TW" altLang="en-US" sz="3600" dirty="0"/>
              <a:t> 啟示錄具有</a:t>
            </a:r>
            <a:r>
              <a:rPr lang="zh-TW" altLang="en-US" sz="3600" b="1" dirty="0">
                <a:solidFill>
                  <a:srgbClr val="FF0000"/>
                </a:solidFill>
              </a:rPr>
              <a:t>舊約先知的特徵</a:t>
            </a:r>
            <a:r>
              <a:rPr lang="en-US" altLang="zh-TW" sz="3600" dirty="0"/>
              <a:t>,</a:t>
            </a:r>
            <a:r>
              <a:rPr lang="zh-TW" altLang="en-US" sz="3600" dirty="0"/>
              <a:t>書上充滿許多</a:t>
            </a:r>
            <a:r>
              <a:rPr lang="zh-TW" altLang="en-US" sz="3600" b="1" dirty="0">
                <a:solidFill>
                  <a:srgbClr val="FF0000"/>
                </a:solidFill>
              </a:rPr>
              <a:t>比喻性的語言</a:t>
            </a:r>
            <a:r>
              <a:rPr lang="zh-TW" altLang="en-US" sz="3600" dirty="0"/>
              <a:t>和</a:t>
            </a:r>
            <a:r>
              <a:rPr lang="zh-TW" altLang="en-US" sz="3600" b="1" dirty="0">
                <a:solidFill>
                  <a:srgbClr val="FF0000"/>
                </a:solidFill>
              </a:rPr>
              <a:t>型多的想像力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例如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啟示錄</a:t>
            </a:r>
            <a:r>
              <a:rPr lang="en-CA" altLang="zh-TW" sz="3600" dirty="0" smtClean="0"/>
              <a:t>18</a:t>
            </a:r>
            <a:r>
              <a:rPr lang="zh-TW" altLang="en-US" sz="3600" dirty="0" smtClean="0"/>
              <a:t>至</a:t>
            </a:r>
            <a:r>
              <a:rPr lang="en-CA" altLang="zh-TW" sz="3600" dirty="0" smtClean="0"/>
              <a:t>19</a:t>
            </a:r>
            <a:r>
              <a:rPr lang="zh-TW" altLang="en-US" sz="3600" dirty="0" smtClean="0"/>
              <a:t>章</a:t>
            </a:r>
            <a:r>
              <a:rPr lang="zh-TW" altLang="en-US" sz="3600" dirty="0"/>
              <a:t>有關巴比倫的預言</a:t>
            </a:r>
            <a:r>
              <a:rPr lang="en-US" altLang="zh-TW" sz="3600" dirty="0"/>
              <a:t>,</a:t>
            </a:r>
            <a:r>
              <a:rPr lang="zh-TW" altLang="en-US" sz="3600" dirty="0"/>
              <a:t>和舊約中記載有關先知對巴比倫的预言</a:t>
            </a:r>
            <a:r>
              <a:rPr lang="zh-TW" altLang="en-US" sz="3600" dirty="0" smtClean="0"/>
              <a:t>如出一轍</a:t>
            </a:r>
            <a:r>
              <a:rPr lang="zh-TW" altLang="en-US" sz="3600" dirty="0"/>
              <a:t>。</a:t>
            </a:r>
            <a:r>
              <a:rPr lang="zh-TW" altLang="en-US" sz="3600" dirty="0" smtClean="0"/>
              <a:t>其</a:t>
            </a:r>
            <a:r>
              <a:rPr lang="zh-TW" altLang="en-US" sz="3600" dirty="0"/>
              <a:t>主要的區別在於</a:t>
            </a:r>
            <a:r>
              <a:rPr lang="en-US" altLang="zh-TW" sz="3600" dirty="0"/>
              <a:t>,</a:t>
            </a:r>
            <a:r>
              <a:rPr lang="zh-TW" altLang="en-US" sz="3600" dirty="0"/>
              <a:t>約翰這封信是給那些生活在十字架和耶稣基督</a:t>
            </a:r>
            <a:r>
              <a:rPr lang="zh-TW" altLang="en-US" sz="3600" b="1" dirty="0">
                <a:solidFill>
                  <a:srgbClr val="FF0000"/>
                </a:solidFill>
              </a:rPr>
              <a:t>已經復活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already</a:t>
            </a:r>
            <a:r>
              <a:rPr lang="en-US" altLang="zh-TW" sz="3600" b="1" dirty="0">
                <a:solidFill>
                  <a:srgbClr val="FF0000"/>
                </a:solidFill>
              </a:rPr>
              <a:t>)</a:t>
            </a:r>
            <a:r>
              <a:rPr lang="en-US" altLang="zh-TW" sz="3600" dirty="0"/>
              <a:t>,</a:t>
            </a:r>
            <a:r>
              <a:rPr lang="zh-TW" altLang="en-US" sz="3600" dirty="0"/>
              <a:t>但祂將榮耀地再來</a:t>
            </a:r>
            <a:r>
              <a:rPr lang="zh-TW" altLang="en-US" sz="3600" b="1" dirty="0">
                <a:solidFill>
                  <a:srgbClr val="FF0000"/>
                </a:solidFill>
              </a:rPr>
              <a:t>尚未實現</a:t>
            </a:r>
            <a:r>
              <a:rPr lang="en-US" altLang="zh-TW" sz="3600" b="1" dirty="0">
                <a:solidFill>
                  <a:srgbClr val="FF0000"/>
                </a:solidFill>
              </a:rPr>
              <a:t>(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not yet)</a:t>
            </a:r>
            <a:r>
              <a:rPr lang="zh-TW" altLang="en-US" sz="3600" dirty="0"/>
              <a:t>的當代基督徒。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9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sz="3600" dirty="0"/>
              <a:t>啟示錄是一封</a:t>
            </a:r>
            <a:r>
              <a:rPr lang="zh-TW" altLang="en-US" sz="3600" b="1" dirty="0">
                <a:solidFill>
                  <a:srgbClr val="FF0000"/>
                </a:solidFill>
              </a:rPr>
              <a:t>預言兼啟示性的書信</a:t>
            </a:r>
            <a:r>
              <a:rPr lang="en-US" altLang="zh-TW" sz="3600" dirty="0"/>
              <a:t>(</a:t>
            </a:r>
            <a:r>
              <a:rPr lang="en-CA" altLang="zh-TW" sz="3600" dirty="0" smtClean="0"/>
              <a:t>prophetic-</a:t>
            </a:r>
            <a:r>
              <a:rPr lang="en-CA" altLang="zh-TW" sz="3600" dirty="0" err="1" smtClean="0"/>
              <a:t>apocalypic</a:t>
            </a:r>
            <a:r>
              <a:rPr lang="en-CA" altLang="zh-TW" sz="3600" dirty="0" smtClean="0"/>
              <a:t> </a:t>
            </a:r>
            <a:r>
              <a:rPr lang="en-CA" altLang="zh-TW" sz="3600" dirty="0"/>
              <a:t>letter</a:t>
            </a:r>
            <a:r>
              <a:rPr lang="en-CA" altLang="zh-TW" sz="3600" dirty="0" smtClean="0"/>
              <a:t>)</a:t>
            </a:r>
            <a:r>
              <a:rPr lang="en-CA" sz="3600" dirty="0" smtClean="0"/>
              <a:t>(1:1)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49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3600" dirty="0" smtClean="0"/>
              <a:t>1:1  </a:t>
            </a:r>
            <a:r>
              <a:rPr lang="zh-TW" altLang="en-US" sz="3600" dirty="0"/>
              <a:t>耶穌基督的</a:t>
            </a:r>
            <a:r>
              <a:rPr lang="zh-TW" altLang="en-US" sz="3600" b="1" dirty="0">
                <a:solidFill>
                  <a:srgbClr val="FF0000"/>
                </a:solidFill>
              </a:rPr>
              <a:t>啟示</a:t>
            </a:r>
            <a:r>
              <a:rPr lang="zh-TW" altLang="en-US" sz="3600" dirty="0"/>
              <a:t>，就是　神賜給他，叫他將</a:t>
            </a:r>
            <a:r>
              <a:rPr lang="zh-TW" altLang="en-US" sz="3600" b="1" dirty="0">
                <a:solidFill>
                  <a:srgbClr val="FF0000"/>
                </a:solidFill>
              </a:rPr>
              <a:t>必要快成的事</a:t>
            </a:r>
            <a:r>
              <a:rPr lang="zh-TW" altLang="en-US" sz="3600" dirty="0"/>
              <a:t>指示他的眾僕人。他就差遣使者</a:t>
            </a:r>
            <a:r>
              <a:rPr lang="zh-TW" altLang="en-US" sz="3600" b="1" dirty="0">
                <a:solidFill>
                  <a:srgbClr val="FF0000"/>
                </a:solidFill>
              </a:rPr>
              <a:t>曉諭</a:t>
            </a:r>
            <a:r>
              <a:rPr lang="zh-TW" altLang="en-US" sz="3600" dirty="0"/>
              <a:t>他的僕人約翰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/>
              <a:t>在一章</a:t>
            </a:r>
            <a:r>
              <a:rPr lang="en-US" altLang="zh-TW" sz="3600" dirty="0"/>
              <a:t>1</a:t>
            </a:r>
            <a:r>
              <a:rPr lang="zh-TW" altLang="en-US" sz="3600" dirty="0"/>
              <a:t>節</a:t>
            </a:r>
            <a:r>
              <a:rPr lang="en-US" altLang="zh-TW" sz="3600" dirty="0"/>
              <a:t>,</a:t>
            </a:r>
            <a:r>
              <a:rPr lang="zh-TW" altLang="en-US" sz="3600" dirty="0"/>
              <a:t>我們已經知道這本書是神透過耶穌基督、透過使者也透過約翰</a:t>
            </a:r>
            <a:r>
              <a:rPr lang="en-US" altLang="zh-TW" sz="3600" dirty="0"/>
              <a:t>,</a:t>
            </a:r>
            <a:r>
              <a:rPr lang="zh-TW" altLang="en-US" sz="3600" dirty="0"/>
              <a:t>將祂的啟示</a:t>
            </a:r>
            <a:r>
              <a:rPr lang="en-US" altLang="zh-TW" sz="3600" dirty="0"/>
              <a:t>(revelation </a:t>
            </a:r>
            <a:r>
              <a:rPr lang="zh-TW" altLang="en-US" sz="3600" dirty="0"/>
              <a:t>或 </a:t>
            </a:r>
            <a:r>
              <a:rPr lang="en-US" altLang="zh-TW" sz="3600" dirty="0"/>
              <a:t>apocalypse)</a:t>
            </a:r>
            <a:r>
              <a:rPr lang="zh-TW" altLang="en-US" sz="3600" dirty="0"/>
              <a:t>曉諭給祂的眾</a:t>
            </a:r>
            <a:r>
              <a:rPr lang="zh-TW" altLang="en-US" sz="3600" dirty="0" smtClean="0"/>
              <a:t>僕人</a:t>
            </a:r>
            <a:endParaRPr lang="en-US" altLang="zh-TW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1:1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869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遠記得你第一次讀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或試著讀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啟示錄嗎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它是怎樣的經驗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一團迷霧</a:t>
            </a: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戒慎恐懼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勇奮莫名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還是心驚肉跳</a:t>
            </a: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你和大部分人一樣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就會在讀到最後一頁時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放下你的聖經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然後禁不住感慨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啟示錄真是一本奇怪的書。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簡介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25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啟示</a:t>
            </a:r>
            <a:r>
              <a:rPr lang="en-US" altLang="zh-TW" sz="3600" dirty="0"/>
              <a:t>(apocalyptic)</a:t>
            </a:r>
            <a:r>
              <a:rPr lang="zh-TW" altLang="en-US" sz="3600" dirty="0"/>
              <a:t>這個名詞指的是一種文學著作</a:t>
            </a:r>
            <a:r>
              <a:rPr lang="en-US" altLang="zh-TW" sz="3600" dirty="0"/>
              <a:t>,</a:t>
            </a:r>
            <a:r>
              <a:rPr lang="zh-TW" altLang="en-US" sz="3600" dirty="0"/>
              <a:t>它包括</a:t>
            </a:r>
            <a:r>
              <a:rPr lang="zh-TW" altLang="en-US" sz="3600" b="1" dirty="0">
                <a:solidFill>
                  <a:srgbClr val="FF0000"/>
                </a:solidFill>
              </a:rPr>
              <a:t>神的啟示</a:t>
            </a:r>
            <a:r>
              <a:rPr lang="en-US" altLang="zh-TW" sz="3600" dirty="0"/>
              <a:t>;</a:t>
            </a:r>
            <a:r>
              <a:rPr lang="zh-TW" altLang="en-US" sz="3600" dirty="0"/>
              <a:t>通常是</a:t>
            </a:r>
            <a:r>
              <a:rPr lang="zh-TW" altLang="en-US" sz="3600" b="1" dirty="0">
                <a:solidFill>
                  <a:srgbClr val="FF0000"/>
                </a:solidFill>
              </a:rPr>
              <a:t>藉著異象</a:t>
            </a:r>
            <a:r>
              <a:rPr lang="en-US" altLang="zh-TW" sz="3600" dirty="0"/>
              <a:t>,</a:t>
            </a:r>
            <a:r>
              <a:rPr lang="zh-TW" altLang="en-US" sz="3600" dirty="0"/>
              <a:t>將神介入人類歷史、</a:t>
            </a:r>
            <a:r>
              <a:rPr lang="zh-TW" altLang="en-US" sz="3600" b="1" dirty="0">
                <a:solidFill>
                  <a:srgbClr val="FF0000"/>
                </a:solidFill>
              </a:rPr>
              <a:t>戰勝邪惡勢力並建立永久國度的應許</a:t>
            </a:r>
            <a:r>
              <a:rPr lang="zh-TW" altLang="en-US" sz="3600" dirty="0"/>
              <a:t>傳達給某些著名的人物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大部分</a:t>
            </a:r>
            <a:r>
              <a:rPr lang="zh-TW" altLang="en-US" sz="3600" dirty="0"/>
              <a:t>的學者相信啟示著作的根源是希伯來的</a:t>
            </a:r>
            <a:r>
              <a:rPr lang="zh-TW" altLang="en-US" sz="3600" b="1" dirty="0">
                <a:solidFill>
                  <a:srgbClr val="FF0000"/>
                </a:solidFill>
              </a:rPr>
              <a:t>預言文學</a:t>
            </a:r>
            <a:r>
              <a:rPr lang="en-US" altLang="zh-TW" sz="3600" dirty="0"/>
              <a:t>,</a:t>
            </a:r>
            <a:r>
              <a:rPr lang="zh-TW" altLang="en-US" sz="3600" dirty="0"/>
              <a:t>以強調性的預言形式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針對危機的時局而寫</a:t>
            </a:r>
            <a:r>
              <a:rPr lang="zh-TW" altLang="en-US" sz="3600" dirty="0" smtClean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61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其他</a:t>
            </a:r>
            <a:r>
              <a:rPr lang="zh-TW" altLang="en-US" sz="3600" dirty="0"/>
              <a:t>啟示文學的例子如以西結書、但以理書、撒迦利亞書</a:t>
            </a:r>
            <a:r>
              <a:rPr lang="en-US" altLang="zh-TW" sz="3600" dirty="0"/>
              <a:t>,</a:t>
            </a:r>
            <a:r>
              <a:rPr lang="zh-TW" altLang="en-US" sz="3600" dirty="0"/>
              <a:t>以及不包括在正典的猶太作品以諾前書</a:t>
            </a:r>
            <a:r>
              <a:rPr lang="en-US" altLang="zh-TW" sz="3600" dirty="0" smtClean="0"/>
              <a:t>(Enoch</a:t>
            </a:r>
            <a:r>
              <a:rPr lang="en-US" altLang="zh-TW" sz="3600" dirty="0"/>
              <a:t>)</a:t>
            </a:r>
            <a:r>
              <a:rPr lang="zh-TW" altLang="en-US" sz="3600" dirty="0"/>
              <a:t>及以斯拉四書</a:t>
            </a:r>
            <a:r>
              <a:rPr lang="en-US" altLang="zh-TW" sz="3600" dirty="0"/>
              <a:t>(4Ezra)</a:t>
            </a:r>
            <a:r>
              <a:rPr lang="zh-TW" altLang="en-US" sz="3600" dirty="0"/>
              <a:t>等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雖然</a:t>
            </a:r>
            <a:r>
              <a:rPr lang="zh-TW" altLang="en-US" sz="3600" dirty="0"/>
              <a:t>啟示文學對於生活在主前 </a:t>
            </a:r>
            <a:r>
              <a:rPr lang="en-US" altLang="zh-TW" sz="3600" dirty="0"/>
              <a:t>200</a:t>
            </a:r>
            <a:r>
              <a:rPr lang="zh-TW" altLang="en-US" sz="3600" dirty="0"/>
              <a:t>年及主後</a:t>
            </a:r>
            <a:r>
              <a:rPr lang="en-US" altLang="zh-TW" sz="3600" dirty="0"/>
              <a:t>200 </a:t>
            </a:r>
            <a:r>
              <a:rPr lang="zh-TW" altLang="en-US" sz="3600" dirty="0"/>
              <a:t>年之間的人來說並不陌生</a:t>
            </a:r>
            <a:r>
              <a:rPr lang="en-US" altLang="zh-TW" sz="3600" dirty="0"/>
              <a:t>,</a:t>
            </a:r>
            <a:r>
              <a:rPr lang="zh-TW" altLang="en-US" sz="3600" dirty="0"/>
              <a:t>但對我們而言則像天方夜譚。也許我們曾在電影或某些政治性的卡通片中看過類似的啟示作品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。</a:t>
            </a:r>
            <a:r>
              <a:rPr lang="zh-TW" altLang="en-US" sz="3600" dirty="0"/>
              <a:t>然而相較之下</a:t>
            </a:r>
            <a:r>
              <a:rPr lang="en-US" altLang="zh-TW" sz="3600" dirty="0"/>
              <a:t>,</a:t>
            </a:r>
            <a:r>
              <a:rPr lang="zh-TW" altLang="en-US" sz="3600" dirty="0"/>
              <a:t>真正的啟示著作</a:t>
            </a:r>
            <a:r>
              <a:rPr lang="en-US" altLang="zh-TW" sz="3600" dirty="0"/>
              <a:t>,</a:t>
            </a:r>
            <a:r>
              <a:rPr lang="zh-TW" altLang="en-US" sz="3600" dirty="0"/>
              <a:t>有些部分還真是</a:t>
            </a:r>
            <a:r>
              <a:rPr lang="zh-TW" altLang="en-US" sz="3600" b="1" dirty="0">
                <a:solidFill>
                  <a:srgbClr val="FF0000"/>
                </a:solidFill>
              </a:rPr>
              <a:t>令人難以想像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0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729" y="1670141"/>
            <a:ext cx="106366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啟示文學之所以對我們如此陌生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最主要的特徵乃是它的想像力</a:t>
            </a:r>
            <a:r>
              <a:rPr lang="zh-TW" altLang="en-US" sz="3600" dirty="0"/>
              <a:t>。啟示錄比其他的啟示著作</a:t>
            </a:r>
            <a:r>
              <a:rPr lang="zh-TW" altLang="en-US" sz="3600" b="1" dirty="0">
                <a:solidFill>
                  <a:srgbClr val="FF0000"/>
                </a:solidFill>
              </a:rPr>
              <a:t>使用了更多想像的事物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我們</a:t>
            </a:r>
            <a:r>
              <a:rPr lang="zh-TW" altLang="en-US" sz="3600" dirty="0"/>
              <a:t>對聖經其他地方用的象徵性語言較為熟悉</a:t>
            </a:r>
            <a:r>
              <a:rPr lang="en-US" altLang="zh-TW" sz="3600" dirty="0"/>
              <a:t>,</a:t>
            </a:r>
            <a:r>
              <a:rPr lang="zh-TW" altLang="en-US" sz="3600" dirty="0"/>
              <a:t>而啟示文學的異象常是各種</a:t>
            </a:r>
            <a:r>
              <a:rPr lang="zh-TW" altLang="en-US" sz="3600" b="1" dirty="0">
                <a:solidFill>
                  <a:srgbClr val="FF0000"/>
                </a:solidFill>
              </a:rPr>
              <a:t>想像出來的事物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而不是真實的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事物</a:t>
            </a:r>
            <a:r>
              <a:rPr lang="zh-TW" altLang="en-US" sz="3600" dirty="0" smtClean="0"/>
              <a:t>。如</a:t>
            </a:r>
            <a:r>
              <a:rPr lang="en-US" altLang="zh-TW" sz="3600" dirty="0"/>
              <a:t>:</a:t>
            </a:r>
            <a:r>
              <a:rPr lang="zh-TW" altLang="en-US" sz="3600" dirty="0"/>
              <a:t>尾巴像蠍子、頭像人的蝗蟲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9</a:t>
            </a:r>
            <a:r>
              <a:rPr lang="en-US" altLang="zh-TW" sz="3600" dirty="0" smtClean="0"/>
              <a:t>:10</a:t>
            </a:r>
            <a:r>
              <a:rPr lang="en-US" altLang="zh-TW" sz="3600" dirty="0"/>
              <a:t>),</a:t>
            </a:r>
            <a:r>
              <a:rPr lang="zh-TW" altLang="en-US" sz="3600" dirty="0"/>
              <a:t>身披日頭的婦人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12</a:t>
            </a:r>
            <a:r>
              <a:rPr lang="en-US" altLang="zh-TW" sz="3600" dirty="0" smtClean="0"/>
              <a:t>:1</a:t>
            </a:r>
            <a:r>
              <a:rPr lang="en-US" altLang="zh-TW" sz="3600" dirty="0"/>
              <a:t>),</a:t>
            </a:r>
            <a:r>
              <a:rPr lang="zh-TW" altLang="en-US" sz="3600" dirty="0"/>
              <a:t>以及七頭十角的獸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13</a:t>
            </a:r>
            <a:r>
              <a:rPr lang="en-US" altLang="zh-TW" sz="3600" dirty="0" smtClean="0"/>
              <a:t>:1</a:t>
            </a:r>
            <a:r>
              <a:rPr lang="en-US" altLang="zh-TW" sz="3600" dirty="0"/>
              <a:t>)</a:t>
            </a:r>
            <a:r>
              <a:rPr lang="zh-TW" altLang="en-US" sz="3600" dirty="0"/>
              <a:t>。 當耶穌將祂的門徒比作鹽和光時</a:t>
            </a:r>
            <a:r>
              <a:rPr lang="en-US" altLang="zh-TW" sz="3600" dirty="0"/>
              <a:t>(</a:t>
            </a:r>
            <a:r>
              <a:rPr lang="zh-TW" altLang="en-US" sz="3600" dirty="0" smtClean="0"/>
              <a:t>太</a:t>
            </a:r>
            <a:r>
              <a:rPr lang="en-CA" altLang="zh-TW" sz="3600" dirty="0" smtClean="0"/>
              <a:t>5</a:t>
            </a:r>
            <a:r>
              <a:rPr lang="en-US" altLang="zh-TW" sz="3600" dirty="0" smtClean="0"/>
              <a:t>:13-14</a:t>
            </a:r>
            <a:r>
              <a:rPr lang="en-US" altLang="zh-TW" sz="3600" dirty="0"/>
              <a:t>),</a:t>
            </a:r>
            <a:r>
              <a:rPr lang="zh-TW" altLang="en-US" sz="3600" dirty="0"/>
              <a:t>我們瞭解他的意思</a:t>
            </a:r>
            <a:r>
              <a:rPr lang="en-US" altLang="zh-TW" sz="3600" dirty="0"/>
              <a:t>,</a:t>
            </a:r>
            <a:r>
              <a:rPr lang="zh-TW" altLang="en-US" sz="3600" dirty="0"/>
              <a:t>但有誰見過七頭十角</a:t>
            </a:r>
            <a:r>
              <a:rPr lang="zh-TW" altLang="en-US" sz="3600" dirty="0" smtClean="0"/>
              <a:t>的</a:t>
            </a:r>
            <a:r>
              <a:rPr lang="zh-TW" altLang="en-US" sz="3600" dirty="0"/>
              <a:t>獸</a:t>
            </a:r>
            <a:r>
              <a:rPr lang="en-US" altLang="zh-TW" sz="3600" dirty="0" smtClean="0">
                <a:latin typeface="+mn-ea"/>
              </a:rPr>
              <a:t>?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78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729" y="1670141"/>
            <a:ext cx="106366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想像的事物之所以讓人覺得怪異</a:t>
            </a:r>
            <a:r>
              <a:rPr lang="en-US" altLang="zh-TW" sz="3600" dirty="0"/>
              <a:t>,</a:t>
            </a:r>
            <a:r>
              <a:rPr lang="zh-TW" altLang="en-US" sz="3600" dirty="0"/>
              <a:t>往往在於它們的組合。例如</a:t>
            </a:r>
            <a:r>
              <a:rPr lang="en-US" altLang="zh-TW" sz="3600" dirty="0"/>
              <a:t>:</a:t>
            </a:r>
            <a:r>
              <a:rPr lang="zh-TW" altLang="en-US" sz="3600" dirty="0"/>
              <a:t>我們知道婦人和日頭</a:t>
            </a:r>
            <a:r>
              <a:rPr lang="en-US" altLang="zh-TW" sz="3600" dirty="0"/>
              <a:t>,</a:t>
            </a:r>
            <a:r>
              <a:rPr lang="zh-TW" altLang="en-US" sz="3600" dirty="0"/>
              <a:t>但實在無法想像披</a:t>
            </a:r>
            <a:r>
              <a:rPr lang="zh-TW" altLang="en-US" sz="3600" dirty="0" smtClean="0"/>
              <a:t>著日頭的</a:t>
            </a:r>
            <a:r>
              <a:rPr lang="zh-TW" altLang="en-US" sz="3600" dirty="0"/>
              <a:t>婦人是甚麼景象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啟示錄</a:t>
            </a:r>
            <a:r>
              <a:rPr lang="zh-TW" altLang="en-US" sz="3600" dirty="0"/>
              <a:t>既然是</a:t>
            </a:r>
            <a:r>
              <a:rPr lang="zh-TW" altLang="en-US" sz="3600" b="1" dirty="0">
                <a:solidFill>
                  <a:srgbClr val="FF0000"/>
                </a:solidFill>
              </a:rPr>
              <a:t>預言兼啟示的書信</a:t>
            </a:r>
            <a:r>
              <a:rPr lang="en-US" altLang="zh-TW" sz="3600" dirty="0"/>
              <a:t>,</a:t>
            </a:r>
            <a:r>
              <a:rPr lang="zh-TW" altLang="en-US" sz="3600" dirty="0"/>
              <a:t>裡頭當然充滿了</a:t>
            </a:r>
            <a:r>
              <a:rPr lang="zh-TW" altLang="en-US" sz="3600" b="1" dirty="0">
                <a:solidFill>
                  <a:srgbClr val="FF0000"/>
                </a:solidFill>
              </a:rPr>
              <a:t>奇怪的異象及想像的事物</a:t>
            </a:r>
            <a:r>
              <a:rPr lang="zh-TW" altLang="en-US" sz="3600" dirty="0"/>
              <a:t>。這些事物及象徵的目的是甚麼</a:t>
            </a:r>
            <a:r>
              <a:rPr lang="en-US" altLang="zh-TW" sz="3600" dirty="0" smtClean="0">
                <a:latin typeface="+mn-ea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這</a:t>
            </a:r>
            <a:r>
              <a:rPr lang="zh-TW" altLang="en-US" sz="3600" dirty="0"/>
              <a:t>使得我們不得不探究整本書的寫作目的。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文學體裁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Literary Genre)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9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  <a:latin typeface="+mn-ea"/>
              </a:rPr>
              <a:t>啟示錄的寫作目的是</a:t>
            </a:r>
            <a:r>
              <a:rPr lang="zh-TW" altLang="en-US" sz="4800" dirty="0" smtClean="0">
                <a:solidFill>
                  <a:schemeClr val="tx1"/>
                </a:solidFill>
                <a:latin typeface="+mn-ea"/>
              </a:rPr>
              <a:t>甚麼</a:t>
            </a:r>
            <a:r>
              <a:rPr lang="en-US" sz="4800" dirty="0">
                <a:solidFill>
                  <a:schemeClr val="tx1"/>
                </a:solidFill>
                <a:latin typeface="+mn-ea"/>
              </a:rPr>
              <a:t>?</a:t>
            </a: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2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啟</a:t>
            </a:r>
            <a:r>
              <a:rPr lang="zh-TW" altLang="en-US" sz="3600" dirty="0" smtClean="0"/>
              <a:t>示錄</a:t>
            </a:r>
            <a:r>
              <a:rPr lang="zh-TW" altLang="en-US" sz="3600" dirty="0"/>
              <a:t>寫作的目的以及它之所以屬於</a:t>
            </a:r>
            <a:r>
              <a:rPr lang="zh-TW" altLang="en-US" sz="3600" b="1" dirty="0">
                <a:solidFill>
                  <a:srgbClr val="FF0000"/>
                </a:solidFill>
              </a:rPr>
              <a:t>預言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兼</a:t>
            </a:r>
            <a:r>
              <a:rPr lang="zh-TW" altLang="en-US" sz="3600" b="1" dirty="0">
                <a:solidFill>
                  <a:srgbClr val="FF0000"/>
                </a:solidFill>
              </a:rPr>
              <a:t>啟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示</a:t>
            </a:r>
            <a:r>
              <a:rPr lang="zh-TW" altLang="en-US" sz="3600" b="1" dirty="0">
                <a:solidFill>
                  <a:srgbClr val="FF0000"/>
                </a:solidFill>
              </a:rPr>
              <a:t>書信的性質</a:t>
            </a:r>
            <a:r>
              <a:rPr lang="en-US" altLang="zh-TW" sz="3600" dirty="0"/>
              <a:t>,</a:t>
            </a:r>
            <a:r>
              <a:rPr lang="zh-TW" altLang="en-US" sz="3600" dirty="0"/>
              <a:t>尤其和它的想像事物有關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當</a:t>
            </a:r>
            <a:r>
              <a:rPr lang="zh-TW" altLang="en-US" sz="3600" dirty="0"/>
              <a:t>讀者讀</a:t>
            </a:r>
            <a:r>
              <a:rPr lang="en-US" altLang="zh-TW" sz="3600" dirty="0"/>
              <a:t>(</a:t>
            </a:r>
            <a:r>
              <a:rPr lang="zh-TW" altLang="en-US" sz="3600" dirty="0"/>
              <a:t>或聽</a:t>
            </a:r>
            <a:r>
              <a:rPr lang="en-US" altLang="zh-TW" sz="3600" dirty="0"/>
              <a:t>)</a:t>
            </a:r>
            <a:r>
              <a:rPr lang="zh-TW" altLang="en-US" sz="3600" dirty="0"/>
              <a:t>啟示錄時</a:t>
            </a:r>
            <a:r>
              <a:rPr lang="en-US" altLang="zh-TW" sz="3600" dirty="0"/>
              <a:t>,</a:t>
            </a:r>
            <a:r>
              <a:rPr lang="zh-TW" altLang="en-US" sz="3600" dirty="0"/>
              <a:t>可以想像自己生活在書上所創造的象徵世界裡。當他們進入這個世界時</a:t>
            </a:r>
            <a:r>
              <a:rPr lang="en-US" altLang="zh-TW" sz="3600" dirty="0"/>
              <a:t>,</a:t>
            </a:r>
            <a:r>
              <a:rPr lang="zh-TW" altLang="en-US" sz="3600" dirty="0"/>
              <a:t>它的內容影響著他們並</a:t>
            </a:r>
            <a:r>
              <a:rPr lang="zh-TW" altLang="en-US" sz="3600" b="1" dirty="0">
                <a:solidFill>
                  <a:srgbClr val="FF0000"/>
                </a:solidFill>
              </a:rPr>
              <a:t>完全改變他們對目前處境的看法</a:t>
            </a:r>
            <a:r>
              <a:rPr lang="zh-TW" altLang="en-US" sz="3600" dirty="0" smtClean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啟示錄寫作的目的是甚麼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95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藉</a:t>
            </a:r>
            <a:r>
              <a:rPr lang="zh-TW" altLang="en-US" sz="3600" dirty="0"/>
              <a:t>由書上的異象</a:t>
            </a:r>
            <a:r>
              <a:rPr lang="en-US" altLang="zh-TW" sz="3600" dirty="0"/>
              <a:t>,</a:t>
            </a:r>
            <a:r>
              <a:rPr lang="zh-TW" altLang="en-US" sz="3600" dirty="0"/>
              <a:t>他們</a:t>
            </a:r>
            <a:r>
              <a:rPr lang="zh-TW" altLang="en-US" sz="3600" dirty="0" smtClean="0"/>
              <a:t>馳騁在</a:t>
            </a:r>
            <a:r>
              <a:rPr lang="zh-TW" altLang="en-US" sz="3600" dirty="0"/>
              <a:t>未來的世界中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以天國的眼光看待自己的處境</a:t>
            </a:r>
            <a:r>
              <a:rPr lang="en-US" altLang="zh-TW" sz="3600" dirty="0"/>
              <a:t>,</a:t>
            </a:r>
            <a:r>
              <a:rPr lang="zh-TW" altLang="en-US" sz="3600" dirty="0"/>
              <a:t>因為他們知道最後的結果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神將獲得終極勝利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這</a:t>
            </a:r>
            <a:r>
              <a:rPr lang="zh-TW" altLang="en-US" sz="3600" dirty="0"/>
              <a:t>種情況下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啟示錄提供基督徒很多「預言性的相對異象」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prophetic </a:t>
            </a:r>
            <a:r>
              <a:rPr lang="en-US" altLang="zh-TW" sz="3600" dirty="0"/>
              <a:t>counter images),</a:t>
            </a:r>
            <a:r>
              <a:rPr lang="zh-TW" altLang="en-US" sz="3600" dirty="0"/>
              <a:t>希望他們</a:t>
            </a:r>
            <a:r>
              <a:rPr lang="zh-TW" altLang="en-US" sz="3600" b="1" dirty="0">
                <a:solidFill>
                  <a:srgbClr val="FF0000"/>
                </a:solidFill>
              </a:rPr>
              <a:t>去除世俗的眼光</a:t>
            </a:r>
            <a:r>
              <a:rPr lang="en-US" altLang="zh-TW" sz="3600" dirty="0"/>
              <a:t>,</a:t>
            </a:r>
            <a:r>
              <a:rPr lang="zh-TW" altLang="en-US" sz="3600" dirty="0"/>
              <a:t>並讓他們看到將來神所掌管的世界會是何等樣式。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啟示錄寫作的目的是甚麼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81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基督徒</a:t>
            </a:r>
            <a:r>
              <a:rPr lang="zh-TW" altLang="en-US" sz="3600" dirty="0" smtClean="0"/>
              <a:t>面對險惡</a:t>
            </a:r>
            <a:r>
              <a:rPr lang="zh-TW" altLang="en-US" sz="3600" dirty="0"/>
              <a:t>的環境</a:t>
            </a:r>
            <a:r>
              <a:rPr lang="en-US" altLang="zh-TW" sz="3600" dirty="0"/>
              <a:t>,</a:t>
            </a:r>
            <a:r>
              <a:rPr lang="zh-TW" altLang="en-US" sz="3600" dirty="0"/>
              <a:t>然而每當讀啟示錄時</a:t>
            </a:r>
            <a:r>
              <a:rPr lang="en-US" altLang="zh-TW" sz="3600" dirty="0"/>
              <a:t>,</a:t>
            </a:r>
            <a:r>
              <a:rPr lang="zh-TW" altLang="en-US" sz="3600" dirty="0"/>
              <a:t>書上的信息就能提醒他們</a:t>
            </a:r>
            <a:r>
              <a:rPr lang="en-US" altLang="zh-TW" sz="3600" dirty="0"/>
              <a:t>:</a:t>
            </a:r>
            <a:r>
              <a:rPr lang="zh-TW" altLang="en-US" sz="3600" dirty="0"/>
              <a:t>「他們所相信的既不怪異也不奇特</a:t>
            </a:r>
            <a:r>
              <a:rPr lang="en-US" altLang="zh-TW" sz="3600" dirty="0"/>
              <a:t>,</a:t>
            </a:r>
            <a:r>
              <a:rPr lang="zh-TW" altLang="en-US" sz="3600" dirty="0"/>
              <a:t>從神的角度來看是極為稀鬆平常的。</a:t>
            </a:r>
            <a:r>
              <a:rPr lang="zh-TW" altLang="en-US" sz="3600" dirty="0" smtClean="0"/>
              <a:t>」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藉</a:t>
            </a:r>
            <a:r>
              <a:rPr lang="zh-TW" altLang="en-US" sz="3600" dirty="0"/>
              <a:t>由這種異象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啟示錄回答了這個疑問</a:t>
            </a:r>
            <a:r>
              <a:rPr lang="en-US" altLang="zh-TW" sz="3600" dirty="0"/>
              <a:t>:</a:t>
            </a:r>
            <a:r>
              <a:rPr lang="zh-TW" altLang="en-US" sz="3600" b="1" dirty="0">
                <a:solidFill>
                  <a:srgbClr val="FF0000"/>
                </a:solidFill>
              </a:rPr>
              <a:t>「誰是主</a:t>
            </a: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zh-TW" altLang="en-US" sz="3600" b="1" dirty="0">
                <a:solidFill>
                  <a:srgbClr val="FF0000"/>
                </a:solidFill>
              </a:rPr>
              <a:t>」</a:t>
            </a:r>
            <a:r>
              <a:rPr lang="zh-TW" altLang="en-US" sz="3600" dirty="0"/>
              <a:t>在被壓制和迫害的時期</a:t>
            </a:r>
            <a:r>
              <a:rPr lang="en-US" altLang="zh-TW" sz="3600" dirty="0"/>
              <a:t>,</a:t>
            </a:r>
            <a:r>
              <a:rPr lang="zh-TW" altLang="en-US" sz="3600" dirty="0"/>
              <a:t>似乎是正直的人受苦而邪惡的勢力猖獗</a:t>
            </a:r>
            <a:r>
              <a:rPr lang="en-US" altLang="zh-TW" sz="3600" dirty="0"/>
              <a:t>,</a:t>
            </a:r>
            <a:r>
              <a:rPr lang="zh-TW" altLang="en-US" sz="3600" dirty="0"/>
              <a:t>人們不禁要問神是否還坐在祂的寶座上並且掌權</a:t>
            </a:r>
            <a:r>
              <a:rPr lang="zh-TW" altLang="en-US" sz="3600" dirty="0" smtClean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啟示錄寫作的目的是甚麼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83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啟示錄</a:t>
            </a:r>
            <a:r>
              <a:rPr lang="zh-TW" altLang="en-US" sz="3600" dirty="0"/>
              <a:t>告訴我們</a:t>
            </a:r>
            <a:r>
              <a:rPr lang="en-US" altLang="zh-TW" sz="3600" dirty="0"/>
              <a:t>,</a:t>
            </a:r>
            <a:r>
              <a:rPr lang="zh-TW" altLang="en-US" sz="3600" dirty="0"/>
              <a:t>不管事情如何演變</a:t>
            </a:r>
            <a:r>
              <a:rPr lang="en-US" altLang="zh-TW" sz="3600" dirty="0"/>
              <a:t>,</a:t>
            </a:r>
            <a:r>
              <a:rPr lang="zh-TW" altLang="en-US" sz="3600" dirty="0"/>
              <a:t>凯撒大帝不是主</a:t>
            </a:r>
            <a:r>
              <a:rPr lang="en-US" altLang="zh-TW" sz="3600" dirty="0"/>
              <a:t>,</a:t>
            </a:r>
            <a:r>
              <a:rPr lang="zh-TW" altLang="en-US" sz="3600" dirty="0"/>
              <a:t>撒但也不是主</a:t>
            </a:r>
            <a:r>
              <a:rPr lang="en-US" altLang="zh-TW" sz="3600" dirty="0"/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基督才是主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並且還要再來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成就一切的事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啟示錄</a:t>
            </a:r>
            <a:r>
              <a:rPr lang="zh-TW" altLang="en-US" sz="3600" dirty="0"/>
              <a:t>將神的預言告訴那些正受壓迫的信徒們</a:t>
            </a:r>
            <a:r>
              <a:rPr lang="en-US" altLang="zh-TW" sz="3600" dirty="0"/>
              <a:t>,</a:t>
            </a:r>
            <a:r>
              <a:rPr lang="zh-TW" altLang="en-US" sz="3600" dirty="0"/>
              <a:t>好讓他們</a:t>
            </a:r>
            <a:r>
              <a:rPr lang="zh-TW" altLang="en-US" sz="3600" b="1" dirty="0">
                <a:solidFill>
                  <a:srgbClr val="FF0000"/>
                </a:solidFill>
              </a:rPr>
              <a:t>在患難中仍能站立得穩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啟示錄寫作的目的是甚麼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2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08848" y="1787434"/>
            <a:ext cx="10349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神使用這種結合預言與啟示特徵的書信</a:t>
            </a:r>
            <a:r>
              <a:rPr lang="en-US" altLang="zh-TW" sz="3600" dirty="0"/>
              <a:t>,</a:t>
            </a:r>
            <a:r>
              <a:rPr lang="zh-TW" altLang="en-US" sz="3600" dirty="0"/>
              <a:t>讓他的子民看到事情在末了要如何演變。啟示錄的</a:t>
            </a:r>
            <a:r>
              <a:rPr lang="zh-TW" altLang="en-US" sz="3600" b="1" dirty="0">
                <a:solidFill>
                  <a:srgbClr val="FF0000"/>
                </a:solidFill>
              </a:rPr>
              <a:t>主要信息是「神將得勝」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!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那些</a:t>
            </a:r>
            <a:r>
              <a:rPr lang="zh-TW" altLang="en-US" sz="3600" dirty="0"/>
              <a:t>不肯向外邦勢力低頭的人</a:t>
            </a:r>
            <a:r>
              <a:rPr lang="en-US" altLang="zh-TW" sz="3600" dirty="0"/>
              <a:t>,</a:t>
            </a:r>
            <a:r>
              <a:rPr lang="zh-TW" altLang="en-US" sz="3600" dirty="0"/>
              <a:t>應該</a:t>
            </a:r>
            <a:r>
              <a:rPr lang="zh-TW" altLang="en-US" sz="3600" b="1" dirty="0">
                <a:solidFill>
                  <a:srgbClr val="FF0000"/>
                </a:solidFill>
              </a:rPr>
              <a:t>放眼於神的未來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並在今生充滿盼望</a:t>
            </a:r>
            <a:r>
              <a:rPr lang="zh-TW" altLang="en-US" sz="3600" dirty="0"/>
              <a:t>。對那些已經屈服的人</a:t>
            </a:r>
            <a:r>
              <a:rPr lang="en-US" altLang="zh-TW" sz="3600" dirty="0"/>
              <a:t>,</a:t>
            </a:r>
            <a:r>
              <a:rPr lang="zh-TW" altLang="en-US" sz="3600" dirty="0"/>
              <a:t>則</a:t>
            </a:r>
            <a:r>
              <a:rPr lang="zh-TW" altLang="en-US" sz="3600" b="1" dirty="0">
                <a:solidFill>
                  <a:srgbClr val="FF0000"/>
                </a:solidFill>
              </a:rPr>
              <a:t>警告他們悔改</a:t>
            </a:r>
            <a:r>
              <a:rPr lang="en-US" altLang="zh-TW" sz="3600" dirty="0"/>
              <a:t>,</a:t>
            </a:r>
            <a:r>
              <a:rPr lang="zh-TW" altLang="en-US" sz="3600" dirty="0"/>
              <a:t>從靈性的停滞當中甦醒過來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作為</a:t>
            </a:r>
            <a:r>
              <a:rPr lang="zh-TW" altLang="en-US" sz="3600" dirty="0"/>
              <a:t>救恩故事的</a:t>
            </a:r>
            <a:r>
              <a:rPr lang="zh-TW" altLang="en-US" sz="3600" b="1" dirty="0">
                <a:solidFill>
                  <a:srgbClr val="FF0000"/>
                </a:solidFill>
              </a:rPr>
              <a:t>「最後一章」</a:t>
            </a:r>
            <a:r>
              <a:rPr lang="en-US" altLang="zh-TW" sz="3600" dirty="0"/>
              <a:t>,</a:t>
            </a:r>
            <a:r>
              <a:rPr lang="zh-TW" altLang="en-US" sz="3600" dirty="0"/>
              <a:t>啟示錄讓人們預先嚐到神最後勝利的甜美果實</a:t>
            </a:r>
            <a:r>
              <a:rPr lang="en-US" altLang="zh-TW" sz="3600" dirty="0"/>
              <a:t>,</a:t>
            </a:r>
            <a:r>
              <a:rPr lang="zh-TW" altLang="en-US" sz="3600" dirty="0"/>
              <a:t>並且鼓勵他們、提供他們</a:t>
            </a:r>
            <a:r>
              <a:rPr lang="zh-TW" altLang="en-US" sz="3600" b="1" dirty="0">
                <a:solidFill>
                  <a:srgbClr val="FF0000"/>
                </a:solidFill>
              </a:rPr>
              <a:t>在獲勝之日所應具備的眼光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啟示錄寫作的目的是甚麼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66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聖經的最後這卷書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在一章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節的記載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「耶穌基督的啟示」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就已經把整本書的主題顯明出來。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啟示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這個字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希臘字是 </a:t>
            </a:r>
            <a:r>
              <a:rPr lang="en-US" altLang="zh-TW" sz="36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apokalypsis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意思是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以前所隱藏的</a:t>
            </a:r>
            <a:r>
              <a:rPr lang="en-US" altLang="zh-TW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如今除去它的面紗或公然向人顯示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也就是從約翰的時代之後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CA" altLang="zh-TW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本書既然是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「耶稣基督」的啟示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它可能是告訴我們有關耶穌基督的事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也可能是來自耶穌基督的啟示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或者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最可能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兩者都是。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簡介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48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</a:rPr>
              <a:t>啟示錄解讀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研讀這封預言兼啟示的書信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有</a:t>
            </a:r>
            <a:r>
              <a:rPr lang="zh-TW" altLang="en-US" sz="3600" dirty="0"/>
              <a:t>幾點特別需要注意的</a:t>
            </a:r>
            <a:r>
              <a:rPr lang="zh-TW" altLang="en-US" sz="3600" dirty="0" smtClean="0"/>
              <a:t>地方</a:t>
            </a:r>
            <a:r>
              <a:rPr lang="en-CA" altLang="zh-TW" sz="3600" dirty="0" smtClean="0"/>
              <a:t>: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956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b="1" dirty="0">
                <a:solidFill>
                  <a:srgbClr val="FF0000"/>
                </a:solidFill>
              </a:rPr>
              <a:t>用虚心的態度讀啟示錄</a:t>
            </a:r>
            <a:r>
              <a:rPr lang="zh-TW" altLang="en-US" sz="3600" dirty="0"/>
              <a:t>。不要認為「啟示錄是簡單易讀的」</a:t>
            </a:r>
            <a:r>
              <a:rPr lang="en-US" altLang="zh-TW" sz="3600" dirty="0"/>
              <a:t>,</a:t>
            </a:r>
            <a:r>
              <a:rPr lang="zh-TW" altLang="en-US" sz="3600" dirty="0"/>
              <a:t>它一點都不容易</a:t>
            </a:r>
            <a:r>
              <a:rPr lang="en-US" altLang="zh-TW" sz="3600" dirty="0" smtClean="0"/>
              <a:t>!</a:t>
            </a:r>
            <a:r>
              <a:rPr lang="zh-TW" altLang="en-US" sz="3600" dirty="0" smtClean="0"/>
              <a:t> 留意</a:t>
            </a:r>
            <a:r>
              <a:rPr lang="zh-TW" altLang="en-US" sz="3600" dirty="0"/>
              <a:t>那些自以為可以解答所有問題的解經家們</a:t>
            </a:r>
            <a:r>
              <a:rPr lang="en-US" altLang="zh-TW" sz="3600" dirty="0"/>
              <a:t>,</a:t>
            </a:r>
            <a:r>
              <a:rPr lang="zh-TW" altLang="en-US" sz="3600" dirty="0"/>
              <a:t>這些自稱完全瞭解啟示錄的「專家」是令人存疑的。用虚心的態度研讀</a:t>
            </a:r>
            <a:r>
              <a:rPr lang="en-US" altLang="zh-TW" sz="3600" dirty="0"/>
              <a:t>,</a:t>
            </a:r>
            <a:r>
              <a:rPr lang="zh-TW" altLang="en-US" sz="3600" dirty="0"/>
              <a:t>意思是我們必須承認自己的解釋可能是錯誤的</a:t>
            </a:r>
            <a:r>
              <a:rPr lang="en-US" altLang="zh-TW" sz="3600" dirty="0"/>
              <a:t>,</a:t>
            </a:r>
            <a:r>
              <a:rPr lang="zh-TW" altLang="en-US" sz="3600" dirty="0"/>
              <a:t>當聖經本身的證據指向不同的方向時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</a:t>
            </a:r>
            <a:r>
              <a:rPr lang="zh-TW" altLang="en-US" sz="3600" b="1" dirty="0">
                <a:solidFill>
                  <a:srgbClr val="FF0000"/>
                </a:solidFill>
              </a:rPr>
              <a:t>願意虛心改變原有的看法</a:t>
            </a:r>
            <a:r>
              <a:rPr lang="zh-TW" altLang="en-US" sz="3600" dirty="0"/>
              <a:t>。</a:t>
            </a:r>
            <a:endParaRPr lang="en-CA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06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sz="3600" b="1" dirty="0">
                <a:solidFill>
                  <a:srgbClr val="FF0000"/>
                </a:solidFill>
              </a:rPr>
              <a:t>試著找出作者當初寫作的原意</a:t>
            </a:r>
            <a:r>
              <a:rPr lang="zh-TW" altLang="en-US" sz="3600" dirty="0"/>
              <a:t>。研讀聖經的任何一卷書</a:t>
            </a:r>
            <a:r>
              <a:rPr lang="en-US" altLang="zh-TW" sz="3600" dirty="0"/>
              <a:t>,</a:t>
            </a:r>
            <a:r>
              <a:rPr lang="zh-TW" altLang="en-US" sz="3600" dirty="0"/>
              <a:t>找出作者的原意是最重要的</a:t>
            </a:r>
            <a:r>
              <a:rPr lang="en-US" altLang="zh-TW" sz="3600" dirty="0"/>
              <a:t>,</a:t>
            </a:r>
            <a:r>
              <a:rPr lang="zh-TW" altLang="en-US" sz="3600" dirty="0" smtClean="0"/>
              <a:t>尤其是</a:t>
            </a:r>
            <a:r>
              <a:rPr lang="zh-TW" altLang="en-US" sz="3600" dirty="0"/>
              <a:t>啟</a:t>
            </a:r>
            <a:r>
              <a:rPr lang="zh-TW" altLang="en-US" sz="3600" dirty="0" smtClean="0"/>
              <a:t>示錄</a:t>
            </a:r>
            <a:r>
              <a:rPr lang="zh-TW" altLang="en-US" sz="3600" dirty="0"/>
              <a:t>。讀啟示錄很容易忽略第一世紀的基督徒</a:t>
            </a:r>
            <a:r>
              <a:rPr lang="en-US" altLang="zh-TW" sz="3600" dirty="0"/>
              <a:t>,</a:t>
            </a:r>
            <a:r>
              <a:rPr lang="zh-TW" altLang="en-US" sz="3600" dirty="0"/>
              <a:t>而認定這是神給我們的信息。有些人用今日的新聞作為</a:t>
            </a:r>
            <a:r>
              <a:rPr lang="zh-TW" altLang="en-US" sz="3600" dirty="0" smtClean="0"/>
              <a:t>解釋</a:t>
            </a:r>
            <a:r>
              <a:rPr lang="zh-TW" altLang="en-US" sz="3600" dirty="0"/>
              <a:t>啟示錄的關键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 這</a:t>
            </a:r>
            <a:r>
              <a:rPr lang="zh-TW" altLang="en-US" sz="3600" dirty="0"/>
              <a:t>種所謂的</a:t>
            </a:r>
            <a:r>
              <a:rPr lang="zh-TW" altLang="en-US" sz="3600" b="1" dirty="0">
                <a:solidFill>
                  <a:srgbClr val="FF0000"/>
                </a:solidFill>
              </a:rPr>
              <a:t>「新聞式」</a:t>
            </a:r>
            <a:r>
              <a:rPr lang="en-US" altLang="zh-TW" sz="3600" b="1" dirty="0">
                <a:solidFill>
                  <a:srgbClr val="FF0000"/>
                </a:solidFill>
              </a:rPr>
              <a:t>(newspaper)</a:t>
            </a:r>
            <a:r>
              <a:rPr lang="zh-TW" altLang="en-US" sz="3600" b="1" dirty="0">
                <a:solidFill>
                  <a:srgbClr val="FF0000"/>
                </a:solidFill>
              </a:rPr>
              <a:t>解經</a:t>
            </a:r>
            <a:r>
              <a:rPr lang="en-US" altLang="zh-TW" sz="3600" dirty="0"/>
              <a:t>,</a:t>
            </a:r>
            <a:r>
              <a:rPr lang="zh-TW" altLang="en-US" sz="3600" dirty="0"/>
              <a:t>以為我們才是生活在末代的基督徒</a:t>
            </a:r>
            <a:r>
              <a:rPr lang="en-US" altLang="zh-TW" sz="3600" dirty="0"/>
              <a:t>,</a:t>
            </a:r>
            <a:r>
              <a:rPr lang="zh-TW" altLang="en-US" sz="3600" dirty="0"/>
              <a:t>而第一世紀的信徒並非啟示錄的寫作對象</a:t>
            </a:r>
            <a:r>
              <a:rPr lang="zh-TW" altLang="en-US" sz="3600" dirty="0" smtClean="0"/>
              <a:t>。這</a:t>
            </a:r>
            <a:r>
              <a:rPr lang="zh-TW" altLang="en-US" sz="3600" dirty="0"/>
              <a:t>種看法豈不顯示</a:t>
            </a:r>
            <a:r>
              <a:rPr lang="zh-TW" altLang="en-US" sz="3600" b="1" dirty="0">
                <a:solidFill>
                  <a:srgbClr val="FF0000"/>
                </a:solidFill>
              </a:rPr>
              <a:t>我們的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傲慢</a:t>
            </a:r>
            <a:r>
              <a:rPr lang="zh-TW" altLang="en-US" sz="3600" dirty="0" smtClean="0"/>
              <a:t>嗎</a:t>
            </a:r>
            <a:r>
              <a:rPr lang="zh-TW" altLang="en-US" sz="3600" dirty="0" smtClean="0">
                <a:latin typeface="+mn-ea"/>
              </a:rPr>
              <a:t>?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146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sz="3600" b="1" dirty="0">
                <a:solidFill>
                  <a:srgbClr val="FF0000"/>
                </a:solidFill>
              </a:rPr>
              <a:t>切勿試圖找出未來事件的發生順序</a:t>
            </a:r>
            <a:r>
              <a:rPr lang="zh-TW" altLang="en-US" sz="3600" dirty="0"/>
              <a:t>。不要期待啟示錄按照年代的順序記載</a:t>
            </a:r>
            <a:r>
              <a:rPr lang="en-US" altLang="zh-TW" sz="3600" dirty="0"/>
              <a:t>,</a:t>
            </a:r>
            <a:r>
              <a:rPr lang="zh-TW" altLang="en-US" sz="3600" dirty="0"/>
              <a:t>這本書充滿了</a:t>
            </a:r>
            <a:r>
              <a:rPr lang="zh-TW" altLang="en-US" sz="3600" b="1" dirty="0">
                <a:solidFill>
                  <a:srgbClr val="FF0000"/>
                </a:solidFill>
              </a:rPr>
              <a:t>預言及啟示的意象</a:t>
            </a:r>
            <a:r>
              <a:rPr lang="en-US" altLang="zh-TW" sz="3600" dirty="0"/>
              <a:t>,</a:t>
            </a:r>
            <a:r>
              <a:rPr lang="zh-TW" altLang="en-US" sz="3600" dirty="0"/>
              <a:t>為的是讓讀者有生動鮮明的印象</a:t>
            </a:r>
            <a:r>
              <a:rPr lang="en-US" altLang="zh-TW" sz="3600" dirty="0"/>
              <a:t>,</a:t>
            </a:r>
            <a:r>
              <a:rPr lang="zh-TW" altLang="en-US" sz="3600" dirty="0"/>
              <a:t>而不是要按照次序詳細地記載未來的事</a:t>
            </a:r>
            <a:r>
              <a:rPr lang="zh-TW" altLang="en-US" sz="3600" dirty="0" smtClean="0"/>
              <a:t>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13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zh-TW" altLang="en-US" sz="3600" b="1" dirty="0">
                <a:solidFill>
                  <a:srgbClr val="FF0000"/>
                </a:solidFill>
              </a:rPr>
              <a:t>嚴肅地研讀啟示錄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但不能完全解字面解釋</a:t>
            </a:r>
            <a:r>
              <a:rPr lang="zh-TW" altLang="en-US" sz="3600" dirty="0" smtClean="0"/>
              <a:t>。帶有</a:t>
            </a:r>
            <a:r>
              <a:rPr lang="zh-TW" altLang="en-US" sz="3600" dirty="0"/>
              <a:t>表徵、意象及比喻性的圖畫式語言可以傳達文學的真理或事件</a:t>
            </a:r>
            <a:r>
              <a:rPr lang="en-US" altLang="zh-TW" sz="3600" dirty="0"/>
              <a:t>,</a:t>
            </a:r>
            <a:r>
              <a:rPr lang="zh-TW" altLang="en-US" sz="3600" dirty="0"/>
              <a:t>它是另外一種語言工具</a:t>
            </a:r>
            <a:r>
              <a:rPr lang="en-US" altLang="zh-TW" sz="3600" dirty="0"/>
              <a:t>,</a:t>
            </a:r>
            <a:r>
              <a:rPr lang="zh-TW" altLang="en-US" sz="3600" dirty="0"/>
              <a:t>用不同的方法將真正的信息活盡在人們的面前。啟示錄運用這種圖畫式的語言來強調歷史的真實</a:t>
            </a:r>
            <a:r>
              <a:rPr lang="en-US" altLang="zh-TW" sz="3600" dirty="0"/>
              <a:t>,</a:t>
            </a:r>
            <a:r>
              <a:rPr lang="zh-TW" altLang="en-US" sz="3600" dirty="0"/>
              <a:t>而不是要否定或削弱它。其中一個解經的基準就是</a:t>
            </a:r>
            <a:r>
              <a:rPr lang="en-US" altLang="zh-TW" sz="3600" dirty="0"/>
              <a:t>,</a:t>
            </a:r>
            <a:r>
              <a:rPr lang="zh-TW" altLang="en-US" sz="3600" dirty="0"/>
              <a:t>我們的解經方式</a:t>
            </a:r>
            <a:r>
              <a:rPr lang="zh-TW" altLang="en-US" sz="3600" b="1" dirty="0">
                <a:solidFill>
                  <a:srgbClr val="FF0000"/>
                </a:solidFill>
              </a:rPr>
              <a:t>必須和作者使用的文體相互配合</a:t>
            </a:r>
            <a:r>
              <a:rPr lang="zh-TW" altLang="en-US" sz="3600" dirty="0"/>
              <a:t>。因此</a:t>
            </a:r>
            <a:r>
              <a:rPr lang="en-US" altLang="zh-TW" sz="3600" dirty="0"/>
              <a:t>,</a:t>
            </a:r>
            <a:r>
              <a:rPr lang="zh-TW" altLang="en-US" sz="3600" dirty="0"/>
              <a:t>我們應該避免照字面的意義強解這些意象</a:t>
            </a:r>
            <a:r>
              <a:rPr lang="en-US" altLang="zh-TW" sz="3600" dirty="0"/>
              <a:t>,</a:t>
            </a:r>
            <a:r>
              <a:rPr lang="zh-TW" altLang="en-US" sz="3600" dirty="0"/>
              <a:t>否則就很容易扭曲作者的原意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324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zh-TW" altLang="en-US" sz="3600" b="1" dirty="0">
                <a:solidFill>
                  <a:srgbClr val="FF0000"/>
                </a:solidFill>
              </a:rPr>
              <a:t>留意约翰自己的意象的解釋 </a:t>
            </a:r>
            <a:r>
              <a:rPr lang="zh-TW" altLang="en-US" sz="3600" dirty="0"/>
              <a:t>。</a:t>
            </a:r>
            <a:r>
              <a:rPr lang="zh-TW" altLang="en-US" sz="3600" dirty="0" smtClean="0"/>
              <a:t>當</a:t>
            </a:r>
            <a:r>
              <a:rPr lang="zh-TW" altLang="en-US" sz="3600" dirty="0"/>
              <a:t>约翰</a:t>
            </a:r>
            <a:r>
              <a:rPr lang="zh-TW" altLang="en-US" sz="3600" dirty="0" smtClean="0"/>
              <a:t>自己</a:t>
            </a:r>
            <a:r>
              <a:rPr lang="zh-TW" altLang="en-US" sz="3600" dirty="0"/>
              <a:t>對一個意象有所解釋時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我們要特別留心。換句話說</a:t>
            </a:r>
            <a:r>
              <a:rPr lang="en-US" altLang="zh-TW" sz="3600" dirty="0"/>
              <a:t>,</a:t>
            </a:r>
            <a:r>
              <a:rPr lang="zh-TW" altLang="en-US" sz="3600" dirty="0"/>
              <a:t>當約翰親自解釋一些意象的意義给讀者時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我們必須特別重視。例如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啟示錄</a:t>
            </a:r>
            <a:r>
              <a:rPr lang="en-CA" altLang="zh-TW" sz="3600" dirty="0" smtClean="0"/>
              <a:t>1:</a:t>
            </a:r>
            <a:r>
              <a:rPr lang="en-US" altLang="zh-TW" sz="3600" dirty="0" smtClean="0"/>
              <a:t>17</a:t>
            </a:r>
            <a:r>
              <a:rPr lang="zh-TW" altLang="en-US" sz="3600" dirty="0"/>
              <a:t>節人子指的是耶稣</a:t>
            </a:r>
            <a:r>
              <a:rPr lang="en-US" altLang="zh-TW" sz="3600" dirty="0" smtClean="0"/>
              <a:t>,</a:t>
            </a:r>
            <a:r>
              <a:rPr lang="en-CA" altLang="zh-TW" sz="3600" dirty="0" smtClean="0"/>
              <a:t>1:</a:t>
            </a:r>
            <a:r>
              <a:rPr lang="en-US" altLang="zh-TW" sz="3600" dirty="0" smtClean="0"/>
              <a:t>20</a:t>
            </a:r>
            <a:r>
              <a:rPr lang="zh-TW" altLang="en-US" sz="3600" dirty="0"/>
              <a:t>節金燈臺代表</a:t>
            </a:r>
            <a:r>
              <a:rPr lang="zh-TW" altLang="en-US" sz="3600" dirty="0" smtClean="0"/>
              <a:t>教會</a:t>
            </a:r>
            <a:r>
              <a:rPr lang="en-CA" altLang="zh-TW" sz="3600" dirty="0" smtClean="0"/>
              <a:t>, 5:</a:t>
            </a:r>
            <a:r>
              <a:rPr lang="en-US" altLang="zh-TW" sz="3600" dirty="0" smtClean="0"/>
              <a:t>5-6</a:t>
            </a:r>
            <a:r>
              <a:rPr lang="zh-TW" altLang="en-US" sz="3600" dirty="0"/>
              <a:t>節獅子就是羔羊</a:t>
            </a:r>
            <a:r>
              <a:rPr lang="en-US" altLang="zh-TW" sz="3600" dirty="0" smtClean="0"/>
              <a:t>,</a:t>
            </a:r>
            <a:r>
              <a:rPr lang="en-CA" altLang="zh-TW" sz="3600" dirty="0" smtClean="0"/>
              <a:t>12:</a:t>
            </a:r>
            <a:r>
              <a:rPr lang="en-US" altLang="zh-TW" sz="3600" dirty="0" smtClean="0"/>
              <a:t>9</a:t>
            </a:r>
            <a:r>
              <a:rPr lang="zh-TW" altLang="en-US" sz="3600" dirty="0"/>
              <a:t>節的大龍指撒但</a:t>
            </a:r>
            <a:r>
              <a:rPr lang="en-US" altLang="zh-TW" sz="3600" dirty="0"/>
              <a:t>,</a:t>
            </a:r>
            <a:r>
              <a:rPr lang="zh-TW" altLang="en-US" sz="3600" dirty="0" smtClean="0"/>
              <a:t>而</a:t>
            </a:r>
            <a:r>
              <a:rPr lang="en-CA" altLang="zh-TW" sz="3600" dirty="0" smtClean="0"/>
              <a:t>21:</a:t>
            </a:r>
            <a:r>
              <a:rPr lang="en-US" altLang="zh-TW" sz="3600" dirty="0" smtClean="0"/>
              <a:t>9-10</a:t>
            </a:r>
            <a:r>
              <a:rPr lang="zh-TW" altLang="en-US" sz="3600" dirty="0"/>
              <a:t>節</a:t>
            </a:r>
            <a:r>
              <a:rPr lang="zh-TW" altLang="en-US" sz="3600" dirty="0" smtClean="0"/>
              <a:t>天上</a:t>
            </a:r>
            <a:r>
              <a:rPr lang="zh-TW" altLang="en-US" sz="3600" dirty="0"/>
              <a:t>的耶路撒冷是羔羊的新婦</a:t>
            </a:r>
            <a:r>
              <a:rPr lang="en-US" altLang="zh-TW" sz="3600" dirty="0"/>
              <a:t>,</a:t>
            </a:r>
            <a:r>
              <a:rPr lang="zh-TW" altLang="en-US" sz="3600" dirty="0"/>
              <a:t>也就是教會。當約翰確認的意象在書上</a:t>
            </a:r>
            <a:r>
              <a:rPr lang="zh-TW" altLang="en-US" sz="3600" b="1" dirty="0">
                <a:solidFill>
                  <a:srgbClr val="FF0000"/>
                </a:solidFill>
              </a:rPr>
              <a:t>重複出現</a:t>
            </a:r>
            <a:r>
              <a:rPr lang="zh-TW" altLang="en-US" sz="3600" dirty="0"/>
              <a:t>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我們假定它們應該是</a:t>
            </a:r>
            <a:r>
              <a:rPr lang="zh-TW" altLang="en-US" sz="3600" b="1" dirty="0">
                <a:solidFill>
                  <a:srgbClr val="FF0000"/>
                </a:solidFill>
              </a:rPr>
              <a:t>指同一件事物</a:t>
            </a:r>
            <a:r>
              <a:rPr lang="zh-TW" altLang="en-US" sz="3600" dirty="0"/>
              <a:t>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09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zh-TW" altLang="en-US" sz="3600" dirty="0"/>
              <a:t>解釋意象和表徵時</a:t>
            </a:r>
            <a:r>
              <a:rPr lang="en-US" altLang="zh-TW" sz="3600" dirty="0"/>
              <a:t>,</a:t>
            </a:r>
            <a:r>
              <a:rPr lang="zh-TW" altLang="en-US" sz="3600" dirty="0"/>
              <a:t>查證舊約及歷史背景。啟示錄使用的語言分成幾個層次 </a:t>
            </a:r>
            <a:r>
              <a:rPr lang="en-CA" altLang="zh-TW" sz="3600" dirty="0" smtClean="0"/>
              <a:t>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字義的層次</a:t>
            </a:r>
            <a:r>
              <a:rPr lang="en-US" altLang="zh-TW" sz="3600" dirty="0">
                <a:latin typeface="+mn-ea"/>
              </a:rPr>
              <a:t>(</a:t>
            </a:r>
            <a:r>
              <a:rPr lang="en-CA" sz="3600" dirty="0">
                <a:latin typeface="+mn-ea"/>
              </a:rPr>
              <a:t>Text level);</a:t>
            </a:r>
            <a:r>
              <a:rPr lang="zh-TW" altLang="en-US" sz="3600" dirty="0">
                <a:latin typeface="+mn-ea"/>
              </a:rPr>
              <a:t>寫在書頁上的</a:t>
            </a:r>
            <a:r>
              <a:rPr lang="zh-TW" altLang="en-US" sz="3600" dirty="0" smtClean="0">
                <a:latin typeface="+mn-ea"/>
              </a:rPr>
              <a:t>字句</a:t>
            </a:r>
            <a:endParaRPr lang="en-US" altLang="zh-TW" sz="3600" dirty="0" smtClean="0">
              <a:latin typeface="+mn-ea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視覺的層次</a:t>
            </a:r>
            <a:r>
              <a:rPr lang="en-US" altLang="zh-TW" sz="3600" dirty="0">
                <a:latin typeface="+mn-ea"/>
              </a:rPr>
              <a:t>(</a:t>
            </a:r>
            <a:r>
              <a:rPr lang="en-CA" sz="3600" dirty="0">
                <a:latin typeface="+mn-ea"/>
              </a:rPr>
              <a:t>Vision level):</a:t>
            </a:r>
            <a:r>
              <a:rPr lang="zh-TW" altLang="en-US" sz="3600" dirty="0">
                <a:latin typeface="+mn-ea"/>
              </a:rPr>
              <a:t>字句所描繪的圖畫</a:t>
            </a:r>
            <a:endParaRPr lang="en-US" altLang="zh-TW" sz="3600" dirty="0">
              <a:latin typeface="+mn-ea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指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稱的層次</a:t>
            </a:r>
            <a:r>
              <a:rPr lang="en-US" altLang="zh-TW" sz="3600" dirty="0">
                <a:latin typeface="+mn-ea"/>
              </a:rPr>
              <a:t>(</a:t>
            </a:r>
            <a:r>
              <a:rPr lang="en-CA" sz="3600" dirty="0" smtClean="0">
                <a:latin typeface="+mn-ea"/>
              </a:rPr>
              <a:t>Referent level);</a:t>
            </a:r>
            <a:r>
              <a:rPr lang="zh-TW" altLang="en-US" sz="3600" dirty="0">
                <a:latin typeface="+mn-ea"/>
              </a:rPr>
              <a:t>意象在現實生活中代表的事物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0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zh-TW" altLang="en-US" sz="3600" b="1" dirty="0">
                <a:solidFill>
                  <a:srgbClr val="FF0000"/>
                </a:solidFill>
              </a:rPr>
              <a:t>最重要的乃是專注在中心思想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,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無須</a:t>
            </a:r>
            <a:r>
              <a:rPr lang="zh-TW" altLang="en-US" sz="3600" b="1" dirty="0">
                <a:solidFill>
                  <a:srgbClr val="FF0000"/>
                </a:solidFill>
              </a:rPr>
              <a:t>強解所有的細節</a:t>
            </a:r>
            <a:r>
              <a:rPr lang="zh-TW" altLang="en-US" sz="3600" dirty="0"/>
              <a:t>。最後這個解經原則可能是最重要的</a:t>
            </a:r>
            <a:r>
              <a:rPr lang="en-US" altLang="zh-TW" sz="3600" dirty="0"/>
              <a:t>,</a:t>
            </a:r>
            <a:r>
              <a:rPr lang="zh-TW" altLang="en-US" sz="3600" dirty="0"/>
              <a:t>對聖經大部分的文學體裁</a:t>
            </a:r>
            <a:r>
              <a:rPr lang="en-US" altLang="zh-TW" sz="3600" dirty="0"/>
              <a:t>,</a:t>
            </a:r>
            <a:r>
              <a:rPr lang="zh-TW" altLang="en-US" sz="3600" dirty="0"/>
              <a:t>我們都是先從细研討起</a:t>
            </a:r>
            <a:r>
              <a:rPr lang="en-US" altLang="zh-TW" sz="3600" dirty="0"/>
              <a:t>,</a:t>
            </a:r>
            <a:r>
              <a:rPr lang="zh-TW" altLang="en-US" sz="3600" dirty="0"/>
              <a:t>再將這些細節组合起來</a:t>
            </a:r>
            <a:r>
              <a:rPr lang="en-US" altLang="zh-TW" sz="3600" dirty="0"/>
              <a:t>,</a:t>
            </a:r>
            <a:r>
              <a:rPr lang="zh-TW" altLang="en-US" sz="3600" dirty="0"/>
              <a:t>構成一個整體的概念。啟示錄則必須</a:t>
            </a:r>
            <a:r>
              <a:rPr lang="zh-TW" altLang="en-US" sz="3600" b="1" dirty="0">
                <a:solidFill>
                  <a:srgbClr val="FF0000"/>
                </a:solidFill>
              </a:rPr>
              <a:t>先理解它的整體結構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然後才分析細節的部分</a:t>
            </a:r>
            <a:r>
              <a:rPr lang="zh-TW" altLang="en-US" sz="3600" dirty="0"/>
              <a:t>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啟示錄解讀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1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</a:rPr>
              <a:t>啟示錄如何</a:t>
            </a:r>
            <a:r>
              <a:rPr lang="zh-TW" altLang="en-US" sz="4800" dirty="0" smtClean="0">
                <a:solidFill>
                  <a:schemeClr val="tx1"/>
                </a:solidFill>
              </a:rPr>
              <a:t>開展</a:t>
            </a:r>
            <a:r>
              <a:rPr lang="en-US" sz="4800" dirty="0">
                <a:solidFill>
                  <a:schemeClr val="tx1"/>
                </a:solidFill>
                <a:latin typeface="+mn-ea"/>
              </a:rPr>
              <a:t>?</a:t>
            </a: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6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在整個救恩歷史中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最後的這一章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神揭開了簾幕</a:t>
            </a: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祂的子民一窺祂對人類歷史的計畫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以耶穌基督為中心的計畫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CA" altLang="zh-TW" sz="36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啟示錄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是動人、難懂、令人困惑、多采多姿、充滿懸疑的</a:t>
            </a:r>
            <a:r>
              <a:rPr lang="en-US" altLang="zh-TW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同時也是悲劇性的、令人讚嘆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的。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簡介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40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/>
              <a:t>序言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1</a:t>
            </a:r>
            <a:r>
              <a:rPr lang="en-US" altLang="zh-TW" sz="3600" dirty="0" smtClean="0"/>
              <a:t>:1</a:t>
            </a:r>
            <a:r>
              <a:rPr lang="en-CA" altLang="zh-TW" sz="3600" dirty="0" smtClean="0"/>
              <a:t>-</a:t>
            </a:r>
            <a:r>
              <a:rPr lang="en-US" altLang="zh-TW" sz="3600" dirty="0"/>
              <a:t>3</a:t>
            </a:r>
            <a:r>
              <a:rPr lang="en-US" altLang="zh-TW" sz="3600" dirty="0" smtClean="0"/>
              <a:t>:22)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神與羔羊的意象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4</a:t>
            </a:r>
            <a:r>
              <a:rPr lang="en-US" altLang="zh-TW" sz="3600" dirty="0" smtClean="0">
                <a:latin typeface="+mn-ea"/>
              </a:rPr>
              <a:t>:1</a:t>
            </a:r>
            <a:r>
              <a:rPr lang="en-CA" altLang="zh-TW" sz="3600" dirty="0" smtClean="0">
                <a:latin typeface="+mn-ea"/>
              </a:rPr>
              <a:t>-5</a:t>
            </a:r>
            <a:r>
              <a:rPr lang="en-US" altLang="zh-TW" sz="3600" dirty="0" smtClean="0">
                <a:latin typeface="+mn-ea"/>
              </a:rPr>
              <a:t>:14)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揭開七印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6</a:t>
            </a:r>
            <a:r>
              <a:rPr lang="en-US" altLang="zh-TW" sz="3600" dirty="0" smtClean="0">
                <a:latin typeface="+mn-ea"/>
              </a:rPr>
              <a:t>:1</a:t>
            </a:r>
            <a:r>
              <a:rPr lang="en-CA" altLang="zh-TW" sz="3600" dirty="0" smtClean="0">
                <a:latin typeface="+mn-ea"/>
              </a:rPr>
              <a:t>-8</a:t>
            </a:r>
            <a:r>
              <a:rPr lang="en-US" altLang="zh-TW" sz="3600" dirty="0" smtClean="0">
                <a:latin typeface="+mn-ea"/>
              </a:rPr>
              <a:t>:1)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七號響起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8</a:t>
            </a:r>
            <a:r>
              <a:rPr lang="en-US" altLang="zh-TW" sz="3600" dirty="0" smtClean="0">
                <a:latin typeface="+mn-ea"/>
              </a:rPr>
              <a:t>:2</a:t>
            </a:r>
            <a:r>
              <a:rPr lang="en-CA" altLang="zh-TW" sz="3600" dirty="0" smtClean="0">
                <a:latin typeface="+mn-ea"/>
              </a:rPr>
              <a:t>-11</a:t>
            </a:r>
            <a:r>
              <a:rPr lang="en-US" altLang="zh-TW" sz="3600" dirty="0" smtClean="0">
                <a:latin typeface="+mn-ea"/>
              </a:rPr>
              <a:t>:19)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神的子民對抗邪惡勢力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12:</a:t>
            </a:r>
            <a:r>
              <a:rPr lang="en-US" altLang="zh-TW" sz="3600" dirty="0" smtClean="0">
                <a:latin typeface="+mn-ea"/>
              </a:rPr>
              <a:t>1</a:t>
            </a:r>
            <a:r>
              <a:rPr lang="en-CA" altLang="zh-TW" sz="3600" dirty="0" smtClean="0">
                <a:latin typeface="+mn-ea"/>
              </a:rPr>
              <a:t>-14</a:t>
            </a:r>
            <a:r>
              <a:rPr lang="en-US" altLang="zh-TW" sz="3600" dirty="0" smtClean="0">
                <a:latin typeface="+mn-ea"/>
              </a:rPr>
              <a:t>:20)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傾倒</a:t>
            </a:r>
            <a:r>
              <a:rPr lang="zh-TW" altLang="en-US" sz="3600" dirty="0">
                <a:latin typeface="+mn-ea"/>
              </a:rPr>
              <a:t>七碗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15</a:t>
            </a:r>
            <a:r>
              <a:rPr lang="en-US" altLang="zh-TW" sz="3600" dirty="0" smtClean="0">
                <a:latin typeface="+mn-ea"/>
              </a:rPr>
              <a:t>:1</a:t>
            </a:r>
            <a:r>
              <a:rPr lang="en-CA" altLang="zh-TW" sz="3600" dirty="0" smtClean="0">
                <a:latin typeface="+mn-ea"/>
              </a:rPr>
              <a:t>-16</a:t>
            </a:r>
            <a:r>
              <a:rPr lang="en-US" altLang="zh-TW" sz="3600" dirty="0" smtClean="0">
                <a:latin typeface="+mn-ea"/>
              </a:rPr>
              <a:t>:21)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巴比倫受審判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17</a:t>
            </a:r>
            <a:r>
              <a:rPr lang="en-US" altLang="zh-TW" sz="3600" dirty="0" smtClean="0">
                <a:latin typeface="+mn-ea"/>
              </a:rPr>
              <a:t>:1</a:t>
            </a:r>
            <a:r>
              <a:rPr lang="en-CA" altLang="zh-TW" sz="3600" dirty="0" smtClean="0">
                <a:latin typeface="+mn-ea"/>
              </a:rPr>
              <a:t>-19:</a:t>
            </a:r>
            <a:r>
              <a:rPr lang="en-US" altLang="zh-TW" sz="3600" dirty="0" smtClean="0">
                <a:latin typeface="+mn-ea"/>
              </a:rPr>
              <a:t>5)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結論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22</a:t>
            </a:r>
            <a:r>
              <a:rPr lang="en-US" altLang="zh-TW" sz="3600" dirty="0" smtClean="0">
                <a:latin typeface="+mn-ea"/>
              </a:rPr>
              <a:t>:6-21</a:t>
            </a:r>
            <a:r>
              <a:rPr lang="en-US" altLang="zh-TW" sz="3600" dirty="0">
                <a:latin typeface="+mn-ea"/>
              </a:rPr>
              <a:t>)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啟示錄如何開展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69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5" y="5118231"/>
            <a:ext cx="6467645" cy="977621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 smtClean="0">
                <a:solidFill>
                  <a:schemeClr val="tx1"/>
                </a:solidFill>
              </a:rPr>
              <a:t>啟示錄</a:t>
            </a:r>
            <a:r>
              <a:rPr lang="en-CA" altLang="zh-TW" sz="4800" dirty="0" smtClean="0">
                <a:solidFill>
                  <a:schemeClr val="tx1"/>
                </a:solidFill>
              </a:rPr>
              <a:t>12:</a:t>
            </a:r>
            <a:r>
              <a:rPr lang="en-US" altLang="zh-TW" sz="4800" dirty="0" smtClean="0">
                <a:solidFill>
                  <a:schemeClr val="tx1"/>
                </a:solidFill>
              </a:rPr>
              <a:t>1-17</a:t>
            </a:r>
            <a:r>
              <a:rPr lang="zh-TW" altLang="en-US" sz="4800" dirty="0">
                <a:solidFill>
                  <a:schemeClr val="tx1"/>
                </a:solidFill>
              </a:rPr>
              <a:t>節及詮釋之旅</a:t>
            </a:r>
            <a:endParaRPr lang="en-US" sz="48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4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12:1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天上現出大異象來：有一個婦人，身披日頭，腳踏月亮，頭戴十二星的冠冕。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12:2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她懷了孕，在生產的艱難中疼痛呼叫。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12:3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天上又現出異象來：有一條大紅龍，七頭十角，七頭上戴著七個冠冕。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12:4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牠的尾巴拖拉著天上星辰的三分之一，摔在地上。龍就站在那將要生產的婦人面前，等她生產之後，要吞吃她的孩子。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12:5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婦人生了一個男孩子，是將來要用鐵杖轄管萬國的（註：「轄管」原文作「牧」）；她的孩子被提到　神寶座那裡去了。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12:6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婦人就逃到曠野，在那裡有　神給她預備的地方，使她被養活一千二百六十天。  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12:7  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在天上就有了爭戰。米迦勒同他的使者與龍爭戰，龍也同牠的使者去爭戰，</a:t>
            </a:r>
            <a:endParaRPr lang="en-US" sz="24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 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12:1-7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58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詮釋</a:t>
            </a:r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旅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1702768" y="1949092"/>
          <a:ext cx="9618784" cy="4291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64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srgbClr val="FF0000"/>
                </a:solidFill>
              </a:rPr>
              <a:t>步驟一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抓住</a:t>
            </a:r>
            <a:r>
              <a:rPr lang="zh-TW" altLang="en-US" sz="3600" dirty="0"/>
              <a:t>經文對聖經當時城鎮的意義。這段經文對聖經原始聽眾有何意義</a:t>
            </a:r>
            <a:r>
              <a:rPr lang="en-US" altLang="zh-TW" sz="3600" dirty="0" smtClean="0">
                <a:latin typeface="+mn-ea"/>
              </a:rPr>
              <a:t>?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12: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1-17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節及詮釋之旅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39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當時</a:t>
            </a:r>
            <a:r>
              <a:rPr lang="zh-TW" altLang="en-US" sz="3600" dirty="0">
                <a:latin typeface="+mn-ea"/>
              </a:rPr>
              <a:t>的聽眾可以明白天上的職事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12</a:t>
            </a:r>
            <a:r>
              <a:rPr lang="en-US" altLang="zh-TW" sz="3600" dirty="0" smtClean="0">
                <a:latin typeface="+mn-ea"/>
              </a:rPr>
              <a:t>:7-12</a:t>
            </a:r>
            <a:r>
              <a:rPr lang="en-US" altLang="zh-TW" sz="3600" dirty="0">
                <a:latin typeface="+mn-ea"/>
              </a:rPr>
              <a:t>)</a:t>
            </a:r>
            <a:r>
              <a:rPr lang="zh-TW" altLang="en-US" sz="3600" dirty="0">
                <a:latin typeface="+mn-ea"/>
              </a:rPr>
              <a:t>和之後魔鬼的忿怒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12</a:t>
            </a:r>
            <a:r>
              <a:rPr lang="en-US" altLang="zh-TW" sz="3600" dirty="0" smtClean="0">
                <a:latin typeface="+mn-ea"/>
              </a:rPr>
              <a:t>:13-17</a:t>
            </a:r>
            <a:r>
              <a:rPr lang="en-US" altLang="zh-TW" sz="3600" dirty="0">
                <a:latin typeface="+mn-ea"/>
              </a:rPr>
              <a:t>),</a:t>
            </a:r>
            <a:r>
              <a:rPr lang="zh-TW" altLang="en-US" sz="3600" dirty="0">
                <a:latin typeface="+mn-ea"/>
              </a:rPr>
              <a:t>它們反映了兩個重要的事實</a:t>
            </a:r>
            <a:r>
              <a:rPr lang="en-US" altLang="zh-TW" sz="3600" dirty="0">
                <a:latin typeface="+mn-ea"/>
              </a:rPr>
              <a:t>:(1)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神已擊敗撒但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祂的得勝是確定的</a:t>
            </a:r>
            <a:r>
              <a:rPr lang="en-US" altLang="zh-TW" sz="3600" dirty="0">
                <a:latin typeface="+mn-ea"/>
              </a:rPr>
              <a:t>;(2)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神在地上的子民將繼續受苦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成為撒但忿怒的受害者</a:t>
            </a:r>
            <a:r>
              <a:rPr lang="zh-TW" altLang="en-US" sz="3600" dirty="0" smtClean="0">
                <a:latin typeface="+mn-ea"/>
              </a:rPr>
              <a:t>。從</a:t>
            </a:r>
            <a:r>
              <a:rPr lang="zh-TW" altLang="en-US" sz="3600" dirty="0">
                <a:latin typeface="+mn-ea"/>
              </a:rPr>
              <a:t>天上的角度來看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可以幫助當時的聽眾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瞭解</a:t>
            </a:r>
            <a:r>
              <a:rPr lang="zh-TW" altLang="en-US" sz="3600" dirty="0">
                <a:latin typeface="+mn-ea"/>
              </a:rPr>
              <a:t>自己受敵視的處境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並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鼓勵</a:t>
            </a:r>
            <a:r>
              <a:rPr lang="zh-TW" altLang="en-US" sz="3600" dirty="0">
                <a:latin typeface="+mn-ea"/>
              </a:rPr>
              <a:t>他們恆久忍耐</a:t>
            </a:r>
            <a:r>
              <a:rPr lang="en-US" altLang="zh-TW" sz="3600" dirty="0">
                <a:latin typeface="+mn-ea"/>
              </a:rPr>
              <a:t>;</a:t>
            </a:r>
            <a:r>
              <a:rPr lang="zh-TW" altLang="en-US" sz="3600" dirty="0">
                <a:latin typeface="+mn-ea"/>
              </a:rPr>
              <a:t>他們可以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同享勝利</a:t>
            </a:r>
            <a:r>
              <a:rPr lang="zh-TW" altLang="en-US" sz="3600" dirty="0">
                <a:latin typeface="+mn-ea"/>
              </a:rPr>
              <a:t>的果實並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征服魔鬼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藉著「羔羊的血和自己所見證的道」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亦即藉著忠心見證耶穌基督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雖至於死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也不愛惜性命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en-CA" altLang="zh-TW" sz="3600" dirty="0" smtClean="0">
                <a:latin typeface="+mn-ea"/>
              </a:rPr>
              <a:t>12</a:t>
            </a:r>
            <a:r>
              <a:rPr lang="en-US" altLang="zh-TW" sz="3600" dirty="0" smtClean="0">
                <a:latin typeface="+mn-ea"/>
              </a:rPr>
              <a:t>:1</a:t>
            </a:r>
            <a:r>
              <a:rPr lang="en-US" altLang="zh-TW" sz="3600" dirty="0">
                <a:latin typeface="+mn-ea"/>
              </a:rPr>
              <a:t>)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步驟一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69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srgbClr val="FF0000"/>
                </a:solidFill>
              </a:rPr>
              <a:t>步驟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二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衡量</a:t>
            </a:r>
            <a:r>
              <a:rPr lang="zh-TW" altLang="en-US" sz="3600" dirty="0"/>
              <a:t>需要跨越鴻溝的寬度。聖經原始聽眾與我們有甚麼不同</a:t>
            </a:r>
            <a:r>
              <a:rPr lang="en-US" altLang="zh-TW" sz="3600" dirty="0">
                <a:latin typeface="+mn-ea"/>
              </a:rPr>
              <a:t>?</a:t>
            </a:r>
            <a:endParaRPr lang="en-US" altLang="zh-TW" sz="3600" dirty="0" smtClean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12: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1-17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節及詮釋之旅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665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如同原始的聽眾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回顧基督第一次的來臨並寄望祂的再來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聖經原始装眾和我們現代的聽眾一樣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都生活在已經來臨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尚未完全實現</a:t>
            </a:r>
            <a:r>
              <a:rPr lang="en-US" altLang="zh-TW" sz="3600" dirty="0">
                <a:latin typeface="+mn-ea"/>
              </a:rPr>
              <a:t>(</a:t>
            </a:r>
            <a:r>
              <a:rPr lang="en-CA" altLang="zh-TW" sz="3600" dirty="0">
                <a:latin typeface="+mn-ea"/>
              </a:rPr>
              <a:t>the already </a:t>
            </a:r>
            <a:r>
              <a:rPr lang="en-CA" altLang="zh-TW" sz="3600" dirty="0" smtClean="0">
                <a:latin typeface="+mn-ea"/>
              </a:rPr>
              <a:t>and the </a:t>
            </a:r>
            <a:r>
              <a:rPr lang="en-CA" altLang="zh-TW" sz="3600" dirty="0">
                <a:latin typeface="+mn-ea"/>
              </a:rPr>
              <a:t>not yet)</a:t>
            </a:r>
            <a:r>
              <a:rPr lang="zh-TW" altLang="en-US" sz="3600" dirty="0">
                <a:latin typeface="+mn-ea"/>
              </a:rPr>
              <a:t>的時代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因此我們的受苦也是必然的</a:t>
            </a:r>
            <a:r>
              <a:rPr lang="zh-TW" altLang="en-US" sz="3600" dirty="0" smtClean="0">
                <a:latin typeface="+mn-ea"/>
              </a:rPr>
              <a:t>。我們</a:t>
            </a:r>
            <a:r>
              <a:rPr lang="zh-TW" altLang="en-US" sz="3600" dirty="0">
                <a:latin typeface="+mn-ea"/>
              </a:rPr>
              <a:t>生活在不同的</a:t>
            </a:r>
            <a:r>
              <a:rPr lang="zh-TW" altLang="en-US" sz="3600" dirty="0" smtClean="0">
                <a:latin typeface="+mn-ea"/>
              </a:rPr>
              <a:t>時代</a:t>
            </a:r>
            <a:r>
              <a:rPr lang="en-US" altLang="zh-TW" sz="3600" dirty="0" smtClean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我們的苦難在形式上和程度上都可能有所不同</a:t>
            </a:r>
            <a:r>
              <a:rPr lang="zh-TW" altLang="en-US" sz="3600" dirty="0" smtClean="0">
                <a:latin typeface="+mn-ea"/>
              </a:rPr>
              <a:t>。</a:t>
            </a:r>
            <a:r>
              <a:rPr lang="zh-TW" altLang="en-US" sz="3600" dirty="0">
                <a:latin typeface="+mn-ea"/>
              </a:rPr>
              <a:t>然而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 smtClean="0">
                <a:latin typeface="+mn-ea"/>
              </a:rPr>
              <a:t>就</a:t>
            </a:r>
            <a:r>
              <a:rPr lang="zh-TW" altLang="en-US" sz="3600" dirty="0">
                <a:latin typeface="+mn-ea"/>
              </a:rPr>
              <a:t>像我們的先祖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當我們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面對阻擋神的勢力</a:t>
            </a:r>
            <a:r>
              <a:rPr lang="zh-TW" altLang="en-US" sz="3600" dirty="0">
                <a:latin typeface="+mn-ea"/>
              </a:rPr>
              <a:t>並試圖堅持和忠於自己的信仰時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仍舊可以感受到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魔鬼的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攻擊</a:t>
            </a:r>
            <a:r>
              <a:rPr lang="zh-TW" altLang="en-US" sz="3600" dirty="0">
                <a:latin typeface="+mn-ea"/>
              </a:rPr>
              <a:t>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步驟二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2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srgbClr val="FF0000"/>
                </a:solidFill>
              </a:rPr>
              <a:t>步驟三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跨越</a:t>
            </a:r>
            <a:r>
              <a:rPr lang="zh-TW" altLang="en-US" sz="3600" dirty="0"/>
              <a:t>鴻溝的原則之橋。這段經文有甚麼神學上的原則</a:t>
            </a:r>
            <a:r>
              <a:rPr lang="en-US" altLang="zh-TW" sz="3600" dirty="0">
                <a:latin typeface="+mn-ea"/>
              </a:rPr>
              <a:t>?</a:t>
            </a:r>
            <a:endParaRPr lang="en-US" altLang="zh-TW" sz="3600" dirty="0" smtClean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12: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1-17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節及詮釋之旅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80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神學原則建立在他們和我們處境的相似處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從這段經文中可以發現幾個原則或</a:t>
            </a:r>
            <a:r>
              <a:rPr lang="zh-TW" altLang="en-US" sz="3600" dirty="0" smtClean="0">
                <a:latin typeface="+mn-ea"/>
              </a:rPr>
              <a:t>真理</a:t>
            </a:r>
            <a:r>
              <a:rPr lang="en-CA" altLang="zh-TW" sz="3600" dirty="0" smtClean="0">
                <a:latin typeface="+mn-ea"/>
              </a:rPr>
              <a:t>:</a:t>
            </a:r>
          </a:p>
          <a:p>
            <a:pPr marL="1200150" lvl="1" indent="-742950"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+mn-ea"/>
              </a:rPr>
              <a:t>魔鬼</a:t>
            </a:r>
            <a:r>
              <a:rPr lang="zh-TW" altLang="en-US" sz="3600" dirty="0">
                <a:latin typeface="+mn-ea"/>
              </a:rPr>
              <a:t>的確存在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牠不但敵擋神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還致力於欺哄、毀滅神的子</a:t>
            </a:r>
            <a:r>
              <a:rPr lang="zh-TW" altLang="en-US" sz="3600" dirty="0" smtClean="0">
                <a:latin typeface="+mn-ea"/>
              </a:rPr>
              <a:t>民</a:t>
            </a:r>
            <a:r>
              <a:rPr lang="en-CA" altLang="zh-TW" sz="3600" dirty="0" smtClean="0">
                <a:latin typeface="+mn-ea"/>
              </a:rPr>
              <a:t>, 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屬靈的爭</a:t>
            </a:r>
            <a:r>
              <a:rPr lang="zh-TW" altLang="en-US" sz="3600" dirty="0">
                <a:latin typeface="+mn-ea"/>
              </a:rPr>
              <a:t>戰是真實的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>
              <a:latin typeface="+mn-ea"/>
            </a:endParaRPr>
          </a:p>
          <a:p>
            <a:pPr marL="1200150" lvl="1" indent="-742950"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+mn-ea"/>
              </a:rPr>
              <a:t>撒</a:t>
            </a:r>
            <a:r>
              <a:rPr lang="zh-TW" altLang="en-US" sz="3600" dirty="0">
                <a:latin typeface="+mn-ea"/>
              </a:rPr>
              <a:t>但被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基督的生命和救贖</a:t>
            </a:r>
            <a:r>
              <a:rPr lang="zh-TW" altLang="en-US" sz="3600" dirty="0">
                <a:latin typeface="+mn-ea"/>
              </a:rPr>
              <a:t>的工作所擊敗</a:t>
            </a:r>
            <a:r>
              <a:rPr lang="zh-TW" altLang="en-US" sz="3600" dirty="0" smtClean="0">
                <a:latin typeface="+mn-ea"/>
              </a:rPr>
              <a:t>。</a:t>
            </a:r>
            <a:endParaRPr lang="en-US" altLang="zh-TW" sz="3600" dirty="0">
              <a:latin typeface="+mn-ea"/>
            </a:endParaRPr>
          </a:p>
          <a:p>
            <a:pPr marL="1200150" lvl="1" indent="-742950"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+mn-ea"/>
              </a:rPr>
              <a:t>基督徒</a:t>
            </a:r>
            <a:r>
              <a:rPr lang="zh-TW" altLang="en-US" sz="3600" dirty="0">
                <a:latin typeface="+mn-ea"/>
              </a:rPr>
              <a:t>必能擊敗撒但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只要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忠心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地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宣揚耶穌基督</a:t>
            </a:r>
            <a:r>
              <a:rPr lang="zh-TW" altLang="en-US" sz="3600" dirty="0">
                <a:latin typeface="+mn-ea"/>
              </a:rPr>
              <a:t>的福音</a:t>
            </a:r>
            <a:r>
              <a:rPr lang="zh-TW" altLang="en-US" sz="3600" dirty="0" smtClean="0">
                <a:latin typeface="+mn-ea"/>
              </a:rPr>
              <a:t>。</a:t>
            </a:r>
            <a:endParaRPr lang="en-CA" altLang="zh-TW" sz="3600" dirty="0" smtClean="0">
              <a:latin typeface="+mn-ea"/>
            </a:endParaRPr>
          </a:p>
          <a:p>
            <a:pPr marL="1200150" lvl="1" indent="-742950"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+mn-ea"/>
              </a:rPr>
              <a:t>基督徒因為忠心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為基督作見證而受苦</a:t>
            </a:r>
            <a:r>
              <a:rPr lang="zh-TW" altLang="en-US" sz="3600" dirty="0">
                <a:latin typeface="+mn-ea"/>
              </a:rPr>
              <a:t>是可以預期的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步驟三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1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6" y="5118231"/>
            <a:ext cx="5975956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</a:rPr>
              <a:t>歷史</a:t>
            </a:r>
            <a:r>
              <a:rPr lang="zh-TW" altLang="en-US" sz="4800" dirty="0" smtClean="0">
                <a:solidFill>
                  <a:schemeClr val="tx1"/>
                </a:solidFill>
              </a:rPr>
              <a:t>背景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2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344706" y="1787434"/>
            <a:ext cx="103138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srgbClr val="FF0000"/>
                </a:solidFill>
              </a:rPr>
              <a:t>步驟四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抓住</a:t>
            </a:r>
            <a:r>
              <a:rPr lang="zh-TW" altLang="en-US" sz="3600" dirty="0"/>
              <a:t>經文對我們現今城鎮的意義。今日的基督徒如何在生活中應用這些神學上的</a:t>
            </a:r>
            <a:r>
              <a:rPr lang="zh-TW" altLang="en-US" sz="3600" dirty="0" smtClean="0"/>
              <a:t>原則</a:t>
            </a:r>
            <a:r>
              <a:rPr lang="en-US" altLang="zh-TW" sz="3600" dirty="0">
                <a:latin typeface="+mn-ea"/>
              </a:rPr>
              <a:t>?</a:t>
            </a:r>
            <a:endParaRPr lang="en-US" altLang="zh-TW" sz="3600" dirty="0" smtClean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r>
              <a:rPr lang="en-CA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12:</a:t>
            </a:r>
            <a:r>
              <a:rPr lang="en-US" altLang="zh-TW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1-17</a:t>
            </a:r>
            <a:r>
              <a:rPr lang="zh-TW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節及詮釋之旅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057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和原始情境有幾個共同的要素</a:t>
            </a:r>
            <a:r>
              <a:rPr lang="en-US" altLang="zh-TW" sz="3600" dirty="0" smtClean="0">
                <a:latin typeface="+mn-ea"/>
              </a:rPr>
              <a:t>: (</a:t>
            </a:r>
            <a:r>
              <a:rPr lang="en-US" altLang="zh-TW" sz="3600" dirty="0">
                <a:latin typeface="+mn-ea"/>
              </a:rPr>
              <a:t>1)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基督徒</a:t>
            </a:r>
            <a:r>
              <a:rPr lang="zh-TW" altLang="en-US" sz="3600" dirty="0">
                <a:latin typeface="+mn-ea"/>
              </a:rPr>
              <a:t>。</a:t>
            </a:r>
            <a:r>
              <a:rPr lang="en-US" altLang="zh-TW" sz="3600" dirty="0">
                <a:latin typeface="+mn-ea"/>
              </a:rPr>
              <a:t>(2)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戰勝魔鬼</a:t>
            </a:r>
            <a:r>
              <a:rPr lang="zh-TW" altLang="en-US" sz="3600" dirty="0">
                <a:latin typeface="+mn-ea"/>
              </a:rPr>
              <a:t>的經歷。 </a:t>
            </a:r>
            <a:r>
              <a:rPr lang="en-US" altLang="zh-TW" sz="3600" dirty="0">
                <a:latin typeface="+mn-ea"/>
              </a:rPr>
              <a:t>(3)</a:t>
            </a:r>
            <a:r>
              <a:rPr lang="zh-TW" altLang="en-US" sz="3600" dirty="0">
                <a:latin typeface="+mn-ea"/>
              </a:rPr>
              <a:t>為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宣揚基督的福音</a:t>
            </a:r>
            <a:r>
              <a:rPr lang="zh-TW" altLang="en-US" sz="3600" dirty="0">
                <a:latin typeface="+mn-ea"/>
              </a:rPr>
              <a:t>而活。</a:t>
            </a:r>
            <a:r>
              <a:rPr lang="en-US" altLang="zh-TW" sz="3600" dirty="0">
                <a:latin typeface="+mn-ea"/>
              </a:rPr>
              <a:t>(4)</a:t>
            </a:r>
            <a:r>
              <a:rPr lang="zh-TW" altLang="en-US" sz="3600" dirty="0">
                <a:latin typeface="+mn-ea"/>
              </a:rPr>
              <a:t>甚至遭受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死亡的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威脅</a:t>
            </a:r>
            <a:r>
              <a:rPr lang="en-CA" altLang="zh-TW" sz="36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。 </a:t>
            </a:r>
            <a:r>
              <a:rPr lang="zh-TW" altLang="en-US" sz="3600" dirty="0">
                <a:latin typeface="+mn-ea"/>
              </a:rPr>
              <a:t>具體應用的最好方法就是利用現實世界的情景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看看別人是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如何將這些聖經原則應用</a:t>
            </a:r>
            <a:r>
              <a:rPr lang="zh-TW" altLang="en-US" sz="3600" dirty="0">
                <a:latin typeface="+mn-ea"/>
              </a:rPr>
              <a:t>到實際生活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藉此作為說明或例子。現實世界的情景應該忠於經文的意義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並與現代的聽眾有切身的</a:t>
            </a:r>
            <a:r>
              <a:rPr lang="zh-TW" altLang="en-US" sz="3600" dirty="0" smtClean="0">
                <a:latin typeface="+mn-ea"/>
              </a:rPr>
              <a:t>相關 </a:t>
            </a:r>
            <a:r>
              <a:rPr lang="en-CA" altLang="zh-TW" sz="3600" dirty="0" smtClean="0">
                <a:latin typeface="+mn-ea"/>
              </a:rPr>
              <a:t>---&gt;</a:t>
            </a:r>
            <a:r>
              <a:rPr lang="zh-TW" altLang="en-US" sz="3600" dirty="0">
                <a:latin typeface="+mn-ea"/>
              </a:rPr>
              <a:t>被迫害的基督徒因為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忠心地宣揚耶穌的福音而擊敗魔鬼</a:t>
            </a:r>
            <a:endParaRPr lang="en-CA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步驟四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47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F67E15-7BD9-4412-B0B9-F71912064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r>
              <a:rPr lang="ja-JP" altLang="en-US" sz="48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抓</a:t>
            </a:r>
            <a:r>
              <a:rPr lang="ja-JP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準神的話</a:t>
            </a:r>
            <a:r>
              <a:rPr lang="ja-JP" altLang="en-US" sz="4800" b="1" dirty="0"/>
              <a:t> 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啟示錄</a:t>
            </a:r>
            <a:endParaRPr lang="en-US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3C0F1E-7696-4B1C-9F43-10CFF525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8895" y="5118231"/>
            <a:ext cx="6467645" cy="977621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schemeClr val="tx1"/>
                </a:solidFill>
              </a:rPr>
              <a:t>結論</a:t>
            </a:r>
            <a:endParaRPr lang="en-US" sz="48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Picture 10" descr="抓準神的話| 道聲網路書房">
            <a:extLst>
              <a:ext uri="{FF2B5EF4-FFF2-40B4-BE49-F238E27FC236}">
                <a16:creationId xmlns:a16="http://schemas.microsoft.com/office/drawing/2014/main" xmlns="" id="{D821F7A0-B874-4005-97ED-ED2E6B5F0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7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在啟示錄這卷書中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神掀開了簾幕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讓祂的子民一窺祂對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人類歷史的計畫</a:t>
            </a: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在這個宇宙性的戲劇裡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中心的舞台乃是耶穌基督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是獅子和羔羊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因著犧牲自己的生命而得勝</a:t>
            </a:r>
            <a:r>
              <a:rPr lang="zh-TW" altLang="en-US" sz="3600" dirty="0" smtClean="0">
                <a:latin typeface="+mn-ea"/>
              </a:rPr>
              <a:t>。</a:t>
            </a:r>
            <a:endParaRPr lang="en-CA" altLang="zh-TW" sz="3600" dirty="0" smtClean="0">
              <a:latin typeface="+mn-ea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啟示錄</a:t>
            </a:r>
            <a:r>
              <a:rPr lang="zh-TW" altLang="en-US" sz="3600" dirty="0">
                <a:latin typeface="+mn-ea"/>
              </a:rPr>
              <a:t>是奇特的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因其為各種文學體裁的組合</a:t>
            </a:r>
            <a:r>
              <a:rPr lang="en-US" altLang="zh-TW" sz="3600" dirty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預言啟示的書信</a:t>
            </a:r>
            <a:r>
              <a:rPr lang="en-US" altLang="zh-TW" sz="3600" dirty="0">
                <a:latin typeface="+mn-ea"/>
              </a:rPr>
              <a:t>)</a:t>
            </a:r>
            <a:r>
              <a:rPr lang="zh-TW" altLang="en-US" sz="3600" dirty="0">
                <a:latin typeface="+mn-ea"/>
              </a:rPr>
              <a:t>。但它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不是一卷封閉的書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我們可以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明白啟示錄的意義並應用</a:t>
            </a:r>
            <a:r>
              <a:rPr lang="zh-TW" altLang="en-US" sz="3600" dirty="0">
                <a:latin typeface="+mn-ea"/>
              </a:rPr>
              <a:t>到我們的生活中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然而我們必須依照「它的遊戲規則」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而不是我們自己的。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結論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59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當我們研</a:t>
            </a:r>
            <a:r>
              <a:rPr lang="zh-TW" altLang="en-US" sz="3600" dirty="0" smtClean="0">
                <a:latin typeface="+mn-ea"/>
              </a:rPr>
              <a:t>讀</a:t>
            </a:r>
            <a:r>
              <a:rPr lang="zh-TW" altLang="en-US" sz="3600" dirty="0">
                <a:latin typeface="+mn-ea"/>
              </a:rPr>
              <a:t>啟</a:t>
            </a:r>
            <a:r>
              <a:rPr lang="zh-TW" altLang="en-US" sz="3600" dirty="0" smtClean="0">
                <a:latin typeface="+mn-ea"/>
              </a:rPr>
              <a:t>示錄</a:t>
            </a:r>
            <a:r>
              <a:rPr lang="zh-TW" altLang="en-US" sz="3600" dirty="0">
                <a:latin typeface="+mn-ea"/>
              </a:rPr>
              <a:t>的歷史背景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我們看到基督徒因為拒絕加入外邦人的行列而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不斷地被迫害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這種被迫向屈膝、不許敬拜耶穌的壓力四處蔓延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希望逐漸褪去</a:t>
            </a:r>
            <a:r>
              <a:rPr lang="en-US" altLang="zh-TW" sz="3600" dirty="0" smtClean="0">
                <a:latin typeface="+mn-ea"/>
              </a:rPr>
              <a:t>;</a:t>
            </a: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此外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有些基督徒開始在這種外邦的環境中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安身立命</a:t>
            </a:r>
            <a:r>
              <a:rPr lang="zh-TW" altLang="en-US" sz="3600" dirty="0">
                <a:latin typeface="+mn-ea"/>
              </a:rPr>
              <a:t>。並且對基督的忠誠採取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妥協的態度</a:t>
            </a:r>
            <a:r>
              <a:rPr lang="zh-TW" altLang="en-US" sz="3600" dirty="0" smtClean="0">
                <a:latin typeface="+mn-ea"/>
              </a:rPr>
              <a:t>。</a:t>
            </a:r>
            <a:endParaRPr lang="en-CA" altLang="zh-TW" sz="3600" dirty="0" smtClean="0">
              <a:latin typeface="+mn-ea"/>
            </a:endParaRPr>
          </a:p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+mn-ea"/>
              </a:rPr>
              <a:t>啟示錄</a:t>
            </a:r>
            <a:r>
              <a:rPr lang="zh-TW" altLang="en-US" sz="3600" dirty="0">
                <a:latin typeface="+mn-ea"/>
              </a:rPr>
              <a:t>一方面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鼓勵那些被迫害的信徒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另一方面則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警告那些想要出賣信仰</a:t>
            </a:r>
            <a:r>
              <a:rPr lang="zh-TW" altLang="en-US" sz="3600" dirty="0">
                <a:latin typeface="+mn-ea"/>
              </a:rPr>
              <a:t>的人或許我們可以</a:t>
            </a:r>
            <a:r>
              <a:rPr lang="zh-TW" altLang="en-US" sz="3600" dirty="0" smtClean="0">
                <a:latin typeface="+mn-ea"/>
              </a:rPr>
              <a:t>說</a:t>
            </a:r>
            <a:r>
              <a:rPr lang="zh-TW" altLang="en-US" sz="3600" dirty="0">
                <a:latin typeface="+mn-ea"/>
              </a:rPr>
              <a:t>啟</a:t>
            </a:r>
            <a:r>
              <a:rPr lang="zh-TW" altLang="en-US" sz="3600" dirty="0" smtClean="0">
                <a:latin typeface="+mn-ea"/>
              </a:rPr>
              <a:t>示錄</a:t>
            </a:r>
            <a:r>
              <a:rPr lang="zh-TW" altLang="en-US" sz="3600" dirty="0">
                <a:latin typeface="+mn-ea"/>
              </a:rPr>
              <a:t>的寫作動機是為了回答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「誰是主」</a:t>
            </a:r>
            <a:r>
              <a:rPr lang="zh-TW" altLang="en-US" sz="3600" dirty="0">
                <a:latin typeface="+mn-ea"/>
              </a:rPr>
              <a:t>這個問題。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結論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啟示錄藉著創造一個象徵性的世界回答了這個問題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在那裡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讀者發現如何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從天上的角度來看待自己所承受的試煉</a:t>
            </a:r>
            <a:r>
              <a:rPr lang="zh-TW" altLang="en-US" sz="3600" dirty="0">
                <a:latin typeface="+mn-ea"/>
              </a:rPr>
              <a:t>。當我們讀到神坐在他的寶座上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或羔羊征服了那獸</a:t>
            </a:r>
            <a:r>
              <a:rPr lang="en-US" altLang="zh-TW" sz="3600" dirty="0" smtClean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或我們將住在與神同在的園中時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我們便被激動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能夠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以無比的堅忍持守信心</a:t>
            </a: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吃立不搖</a:t>
            </a:r>
            <a:r>
              <a:rPr lang="zh-TW" altLang="en-US" sz="3600" dirty="0" smtClean="0">
                <a:latin typeface="+mn-ea"/>
              </a:rPr>
              <a:t>。這</a:t>
            </a:r>
            <a:r>
              <a:rPr lang="zh-TW" altLang="en-US" sz="3600" dirty="0">
                <a:latin typeface="+mn-ea"/>
              </a:rPr>
              <a:t>卷書的目的就是用圖畫式的語言告訴我們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基督是主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而不是凱撒</a:t>
            </a:r>
            <a:r>
              <a:rPr lang="en-US" altLang="zh-TW" sz="3600" dirty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任何凱撒</a:t>
            </a:r>
            <a:r>
              <a:rPr lang="en-US" altLang="zh-TW" sz="3600" dirty="0">
                <a:latin typeface="+mn-ea"/>
              </a:rPr>
              <a:t>!)</a:t>
            </a:r>
            <a:r>
              <a:rPr lang="zh-TW" altLang="en-US" sz="3600" dirty="0">
                <a:latin typeface="+mn-ea"/>
              </a:rPr>
              <a:t>。就像我們所讀到的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書上提醒我們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神已得勝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我們可以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懷抱著希望努力往前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行</a:t>
            </a:r>
            <a:r>
              <a:rPr lang="zh-TW" altLang="en-US" sz="3600" dirty="0">
                <a:latin typeface="+mn-ea"/>
              </a:rPr>
              <a:t>。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結論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93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1111624" y="1787434"/>
            <a:ext cx="105469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+mn-ea"/>
              </a:rPr>
              <a:t>啟示錄的確是一本令人驚嘆的書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神以續紛五彩的圖畫將對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人類歷史的計畫呈現在我們的面前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讓我們對祂大而可畏的能力充滿了無限的想像空間。當我們因著祂為救贖我們所成就的一切而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屈膝敬拜這位全能的主</a:t>
            </a:r>
            <a:r>
              <a:rPr lang="zh-TW" altLang="en-US" sz="3600" dirty="0">
                <a:latin typeface="+mn-ea"/>
              </a:rPr>
              <a:t>時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這個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世界的權勢便失去對我們靈魂的掌控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我們因此也可以作這樣的禱告</a:t>
            </a:r>
            <a:r>
              <a:rPr lang="en-US" altLang="zh-TW" sz="3600" dirty="0">
                <a:latin typeface="+mn-ea"/>
              </a:rPr>
              <a:t>:</a:t>
            </a:r>
            <a:r>
              <a:rPr lang="zh-TW" altLang="en-US" sz="3600" dirty="0">
                <a:latin typeface="+mn-ea"/>
              </a:rPr>
              <a:t>「主耶穌啊</a:t>
            </a:r>
            <a:r>
              <a:rPr lang="en-US" altLang="zh-TW" sz="3600" dirty="0">
                <a:latin typeface="+mn-ea"/>
              </a:rPr>
              <a:t>,</a:t>
            </a:r>
            <a:r>
              <a:rPr lang="zh-TW" altLang="en-US" sz="3600" dirty="0">
                <a:latin typeface="+mn-ea"/>
              </a:rPr>
              <a:t>我願祢來</a:t>
            </a:r>
            <a:r>
              <a:rPr lang="en-US" altLang="zh-TW" sz="3600" dirty="0">
                <a:latin typeface="+mn-ea"/>
              </a:rPr>
              <a:t>!</a:t>
            </a:r>
            <a:r>
              <a:rPr lang="zh-TW" altLang="en-US" sz="3600" dirty="0">
                <a:latin typeface="+mn-ea"/>
              </a:rPr>
              <a:t>」</a:t>
            </a:r>
            <a:endParaRPr lang="en-CA" sz="3600" dirty="0">
              <a:latin typeface="+mn-ea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結論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70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BDC091-124C-4557-BDF1-E326FE12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32737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atin typeface="+mj-ea"/>
              </a:rPr>
              <a:t>問題</a:t>
            </a:r>
            <a:r>
              <a:rPr lang="en-US" sz="7200" b="1" dirty="0">
                <a:latin typeface="+mj-ea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63328B-0EB3-45F2-BDD5-B660FE73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這本書的史背景</a:t>
            </a:r>
            <a:r>
              <a:rPr lang="en-US" altLang="zh-TW" sz="3600" dirty="0"/>
              <a:t>,</a:t>
            </a:r>
            <a:r>
              <a:rPr lang="zh-TW" altLang="en-US" sz="3600" dirty="0"/>
              <a:t>乃是當時</a:t>
            </a:r>
            <a:r>
              <a:rPr lang="zh-TW" altLang="en-US" sz="3600" b="1" dirty="0">
                <a:solidFill>
                  <a:srgbClr val="FF0000"/>
                </a:solidFill>
              </a:rPr>
              <a:t>外邦人的政治势力介入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使得基督的信仰變得不再純正</a:t>
            </a:r>
            <a:r>
              <a:rPr lang="zh-TW" altLang="en-US" sz="3600" dirty="0"/>
              <a:t>。那些自稱跟隨基督的信徒開始而成巨大的壓力。他們可以選擇向世界安協避免遭受迫害</a:t>
            </a:r>
            <a:r>
              <a:rPr lang="en-US" altLang="zh-TW" sz="3600" dirty="0"/>
              <a:t>,</a:t>
            </a:r>
            <a:r>
              <a:rPr lang="zh-TW" altLang="en-US" sz="3600" dirty="0"/>
              <a:t>或是公開承認基督甚至賠上自己的生命</a:t>
            </a:r>
            <a:r>
              <a:rPr lang="zh-TW" altLang="en-US" sz="3600" dirty="0" smtClean="0"/>
              <a:t>。</a:t>
            </a:r>
            <a:endParaRPr lang="en-CA" altLang="zh-TW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 smtClean="0"/>
              <a:t>當</a:t>
            </a:r>
            <a:r>
              <a:rPr lang="zh-TW" altLang="en-US" sz="3600" dirty="0"/>
              <a:t>我們根據歷史背景讀啟示錄時</a:t>
            </a:r>
            <a:r>
              <a:rPr lang="en-US" altLang="zh-TW" sz="3600" dirty="0"/>
              <a:t>,</a:t>
            </a:r>
            <a:r>
              <a:rPr lang="zh-TW" altLang="en-US" sz="3600" dirty="0"/>
              <a:t>我們看到這卷書為那些正在</a:t>
            </a:r>
            <a:r>
              <a:rPr lang="zh-TW" altLang="en-US" sz="3600" b="1" dirty="0">
                <a:solidFill>
                  <a:srgbClr val="FF0000"/>
                </a:solidFill>
              </a:rPr>
              <a:t>受苦的人提供了一線生機</a:t>
            </a:r>
            <a:r>
              <a:rPr lang="en-US" altLang="zh-TW" sz="3600" dirty="0"/>
              <a:t>,</a:t>
            </a:r>
            <a:r>
              <a:rPr lang="zh-TW" altLang="en-US" sz="3600" dirty="0"/>
              <a:t>並且</a:t>
            </a:r>
            <a:r>
              <a:rPr lang="zh-TW" altLang="en-US" sz="3600" b="1" dirty="0">
                <a:solidFill>
                  <a:srgbClr val="FF0000"/>
                </a:solidFill>
              </a:rPr>
              <a:t>挑戰那些自以為是的信徒</a:t>
            </a:r>
            <a:r>
              <a:rPr lang="zh-TW" altLang="en-US" sz="3600" dirty="0"/>
              <a:t>。</a:t>
            </a:r>
            <a:endParaRPr lang="en-CA" altLang="zh-TW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歷史背景 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Historical Context)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137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6297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dirty="0"/>
              <a:t>啟示錄對於那些</a:t>
            </a:r>
            <a:r>
              <a:rPr lang="zh-TW" altLang="en-US" sz="3600" b="1" dirty="0">
                <a:solidFill>
                  <a:srgbClr val="FF0000"/>
                </a:solidFill>
              </a:rPr>
              <a:t>被逼迫的信徒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 充滿了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安慰</a:t>
            </a:r>
            <a:r>
              <a:rPr lang="zh-TW" altLang="en-US" sz="3600" dirty="0" smtClean="0"/>
              <a:t>。在給</a:t>
            </a:r>
            <a:r>
              <a:rPr lang="zh-TW" altLang="en-US" sz="3600" dirty="0"/>
              <a:t>七個教會</a:t>
            </a:r>
            <a:r>
              <a:rPr lang="zh-TW" altLang="en-US" sz="3600" dirty="0" smtClean="0"/>
              <a:t>的</a:t>
            </a:r>
            <a:r>
              <a:rPr lang="zh-TW" altLang="en-US" sz="3600" dirty="0"/>
              <a:t>信中</a:t>
            </a:r>
            <a:r>
              <a:rPr lang="en-US" altLang="zh-TW" sz="3600" dirty="0"/>
              <a:t>,</a:t>
            </a:r>
            <a:r>
              <a:rPr lang="zh-TW" altLang="en-US" sz="3600" dirty="0"/>
              <a:t>對那些想要</a:t>
            </a:r>
            <a:r>
              <a:rPr lang="zh-TW" altLang="en-US" sz="3600" b="1" dirty="0">
                <a:solidFill>
                  <a:srgbClr val="FF0000"/>
                </a:solidFill>
              </a:rPr>
              <a:t>悖離基督、向世界妥協的人</a:t>
            </a:r>
            <a:r>
              <a:rPr lang="en-US" altLang="zh-TW" sz="3600" b="1" dirty="0">
                <a:solidFill>
                  <a:srgbClr val="FF0000"/>
                </a:solidFill>
              </a:rPr>
              <a:t>,</a:t>
            </a:r>
            <a:r>
              <a:rPr lang="zh-TW" altLang="en-US" sz="3600" b="1" dirty="0">
                <a:solidFill>
                  <a:srgbClr val="FF0000"/>
                </a:solidFill>
              </a:rPr>
              <a:t>充滿了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警告</a:t>
            </a:r>
            <a:r>
              <a:rPr lang="en-CA" altLang="zh-TW" sz="3600" dirty="0" smtClean="0"/>
              <a:t>:</a:t>
            </a:r>
            <a:endParaRPr lang="en-US" altLang="zh-TW" sz="3600" dirty="0" smtClean="0"/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以</a:t>
            </a:r>
            <a:r>
              <a:rPr lang="zh-TW" altLang="en-US" sz="3600" dirty="0"/>
              <a:t>弗所失去了起初的愛心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2:</a:t>
            </a:r>
            <a:r>
              <a:rPr lang="en-US" altLang="zh-TW" sz="3600" dirty="0" smtClean="0"/>
              <a:t>4</a:t>
            </a:r>
            <a:r>
              <a:rPr lang="en-US" altLang="zh-TW" sz="3600" dirty="0"/>
              <a:t>),</a:t>
            </a:r>
            <a:r>
              <a:rPr lang="zh-TW" altLang="en-US" sz="3600" dirty="0"/>
              <a:t>別迦摩和推雅推喇有些人隨從假師傅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2:</a:t>
            </a:r>
            <a:r>
              <a:rPr lang="en-US" altLang="zh-TW" sz="3600" dirty="0" smtClean="0"/>
              <a:t>14-15,20</a:t>
            </a:r>
            <a:r>
              <a:rPr lang="en-US" altLang="zh-TW" sz="3600" dirty="0"/>
              <a:t>)</a:t>
            </a:r>
            <a:r>
              <a:rPr lang="zh-TW" altLang="en-US" sz="3600" dirty="0"/>
              <a:t>。撒狄按名是活的</a:t>
            </a:r>
            <a:r>
              <a:rPr lang="en-US" altLang="zh-TW" sz="3600" dirty="0"/>
              <a:t>,</a:t>
            </a:r>
            <a:r>
              <a:rPr lang="zh-TW" altLang="en-US" sz="3600" dirty="0"/>
              <a:t>其實是死的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3</a:t>
            </a:r>
            <a:r>
              <a:rPr lang="en-US" altLang="zh-TW" sz="3600" dirty="0" smtClean="0"/>
              <a:t>:1</a:t>
            </a:r>
            <a:r>
              <a:rPr lang="en-US" altLang="zh-TW" sz="3600" dirty="0"/>
              <a:t>)</a:t>
            </a:r>
            <a:r>
              <a:rPr lang="zh-TW" altLang="en-US" sz="3600" dirty="0" smtClean="0"/>
              <a:t>。還</a:t>
            </a:r>
            <a:r>
              <a:rPr lang="zh-TW" altLang="en-US" sz="3600" dirty="0"/>
              <a:t>有如溫水般的老底嘉教會</a:t>
            </a:r>
            <a:r>
              <a:rPr lang="en-US" altLang="zh-TW" sz="3600" dirty="0"/>
              <a:t>,</a:t>
            </a:r>
            <a:r>
              <a:rPr lang="zh-TW" altLang="en-US" sz="3600" dirty="0"/>
              <a:t>有一天主必將他們把他口中吐出來</a:t>
            </a:r>
            <a:r>
              <a:rPr lang="en-US" altLang="zh-TW" sz="3600" dirty="0" smtClean="0"/>
              <a:t>(</a:t>
            </a:r>
            <a:r>
              <a:rPr lang="en-CA" altLang="zh-TW" sz="3600" dirty="0" smtClean="0"/>
              <a:t>3:</a:t>
            </a:r>
            <a:r>
              <a:rPr lang="en-US" altLang="zh-TW" sz="3600" dirty="0" smtClean="0"/>
              <a:t>16</a:t>
            </a:r>
            <a:r>
              <a:rPr lang="en-US" altLang="zh-TW" sz="3600" dirty="0"/>
              <a:t>)</a:t>
            </a:r>
            <a:r>
              <a:rPr lang="zh-TW" altLang="en-US" sz="3600" dirty="0" smtClean="0"/>
              <a:t>。</a:t>
            </a:r>
            <a:endParaRPr lang="en-CA" altLang="zh-TW" sz="36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歷史背景 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Historical Context)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26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8ED3FD-8F40-4DE9-BF76-D0C1475F9278}"/>
              </a:ext>
            </a:extLst>
          </p:cNvPr>
          <p:cNvSpPr/>
          <p:nvPr/>
        </p:nvSpPr>
        <p:spPr>
          <a:xfrm>
            <a:off x="2028824" y="1787434"/>
            <a:ext cx="9884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留意耶穌對示每拿教會所說</a:t>
            </a:r>
            <a:r>
              <a:rPr lang="zh-TW" altLang="en-US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的話 </a:t>
            </a:r>
            <a:r>
              <a:rPr lang="en-US" altLang="zh-TW" sz="3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(2:9-10)</a:t>
            </a:r>
            <a:endParaRPr lang="en-US" sz="36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60A280E-FBC9-47DB-B363-652995781976}"/>
              </a:ext>
            </a:extLst>
          </p:cNvPr>
          <p:cNvSpPr txBox="1">
            <a:spLocks/>
          </p:cNvSpPr>
          <p:nvPr/>
        </p:nvSpPr>
        <p:spPr>
          <a:xfrm>
            <a:off x="1702768" y="893510"/>
            <a:ext cx="9454546" cy="7766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歷史背景 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CA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Historical Context)</a:t>
            </a:r>
            <a:endParaRPr 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0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5711</TotalTime>
  <Words>4953</Words>
  <Application>Microsoft Office PowerPoint</Application>
  <PresentationFormat>Widescreen</PresentationFormat>
  <Paragraphs>267</Paragraphs>
  <Slides>67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メイリオ</vt:lpstr>
      <vt:lpstr>Microsoft JhengHei</vt:lpstr>
      <vt:lpstr>Microsoft JhengHei</vt:lpstr>
      <vt:lpstr>Microsoft YaHei</vt:lpstr>
      <vt:lpstr>Arial</vt:lpstr>
      <vt:lpstr>Calibri</vt:lpstr>
      <vt:lpstr>Century Gothic</vt:lpstr>
      <vt:lpstr>Wingdings</vt:lpstr>
      <vt:lpstr>Wingdings 3</vt:lpstr>
      <vt:lpstr>Wisp</vt:lpstr>
      <vt:lpstr>抓準神的話   新約聖經</vt:lpstr>
      <vt:lpstr>抓準神的話   啟示錄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抓準神的話   啟示錄</vt:lpstr>
      <vt:lpstr>PowerPoint Presentation</vt:lpstr>
      <vt:lpstr>PowerPoint Presentation</vt:lpstr>
      <vt:lpstr>PowerPoint Presentation</vt:lpstr>
      <vt:lpstr>PowerPoint Presentation</vt:lpstr>
      <vt:lpstr>問題?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抓準神的話   如何閱讀聖經- 段落</dc:title>
  <dc:creator>Chan, Cliff (Legal)</dc:creator>
  <cp:lastModifiedBy>Edwin Chan</cp:lastModifiedBy>
  <cp:revision>334</cp:revision>
  <dcterms:created xsi:type="dcterms:W3CDTF">2020-06-25T02:24:22Z</dcterms:created>
  <dcterms:modified xsi:type="dcterms:W3CDTF">2020-10-24T16:51:00Z</dcterms:modified>
</cp:coreProperties>
</file>