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72" r:id="rId4"/>
    <p:sldId id="271" r:id="rId5"/>
    <p:sldId id="262" r:id="rId6"/>
    <p:sldId id="267" r:id="rId7"/>
    <p:sldId id="268" r:id="rId8"/>
    <p:sldId id="270" r:id="rId9"/>
    <p:sldId id="269" r:id="rId10"/>
    <p:sldId id="273" r:id="rId11"/>
    <p:sldId id="266" r:id="rId12"/>
    <p:sldId id="275" r:id="rId13"/>
    <p:sldId id="265" r:id="rId14"/>
    <p:sldId id="277" r:id="rId15"/>
  </p:sldIdLst>
  <p:sldSz cx="9144000" cy="5143500" type="screen16x9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143D68"/>
    <a:srgbClr val="4372F7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208" autoAdjust="0"/>
  </p:normalViewPr>
  <p:slideViewPr>
    <p:cSldViewPr>
      <p:cViewPr varScale="1">
        <p:scale>
          <a:sx n="89" d="100"/>
          <a:sy n="89" d="100"/>
        </p:scale>
        <p:origin x="224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72993-E8F3-4247-A09A-D18DB12613E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6AA68-46C4-4624-AAD9-B7CBFCEBA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5%A4%9A%E7%BB%B4%E7%A9%BA%E9%97%B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01.com/%E5%93%B2%E5%AD%B8/97578/%E5%A5%A7%E5%8F%A4%E6%96%AF%E4%B8%81%E8%88%87%E6%99%82%E9%96%93%E5%95%8F%E9%A1%8C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>
              <a:ea typeface="MingLiU" panose="02020509000000000000" pitchFamily="49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92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愛德華</a:t>
            </a:r>
            <a:r>
              <a:rPr lang="en-US" altLang="zh-TW" dirty="0"/>
              <a:t>·</a:t>
            </a:r>
            <a:r>
              <a:rPr lang="zh-TW" altLang="en-US" dirty="0"/>
              <a:t>維頓</a:t>
            </a:r>
            <a:r>
              <a:rPr lang="zh-CN" altLang="en-US" dirty="0"/>
              <a:t>（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Louis Witten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TW" altLang="en-US" dirty="0"/>
              <a:t>提出了</a:t>
            </a:r>
            <a:r>
              <a:rPr lang="en-US" altLang="zh-TW" dirty="0"/>
              <a:t>11</a:t>
            </a:r>
            <a:r>
              <a:rPr lang="zh-TW" altLang="en-US" dirty="0"/>
              <a:t>維空間的概念</a:t>
            </a:r>
            <a:endParaRPr lang="en-CA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如果把蚂蚁假设为只能在两维的地面上移动的生物，再假想有一只能在三维空间中自由活动的蜻蜓飞在蚂蚁的上方，那么蜻蜓可以看见蚂蚁，蚂蚁却无法看到或摸到蜻蜓，蜻蜓就对蚂蚁实现了绝对隐身。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hlinkClick r:id="rId3"/>
              </a:rPr>
              <a:t>https://baike.baidu.com/item/%E5%A4%9A%E7%BB%B4%E7%A9%BA%E9%97%B4</a:t>
            </a: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四维空间：三维空间 </a:t>
            </a:r>
            <a:r>
              <a:rPr lang="en-US" altLang="zh-CN" dirty="0"/>
              <a:t>+ </a:t>
            </a:r>
            <a:r>
              <a:rPr lang="zh-CN" altLang="en-US" dirty="0"/>
              <a:t>時間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从我们这个宇宙大爆炸开始到某个可能的结果，这段时间上的持续叫四维，而在这个四维时间线上任何一点都有无限种发展趋势。这样从四维上的某一点分出无限多的时间线，构成了五维空间。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十一维空间，是由十维空间加上记忆和感知构成，爱因斯坦认为记忆是可延伸且具有弹性的，而感知是存在于时间、空间、记忆之外的。超弦理论的十维空间之后，推出了十一维空间的超膜理论。总之，十一维空间是由时间、空间、记忆与感知构成的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09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創造這個字本身，並不明確包括</a:t>
            </a:r>
            <a:r>
              <a:rPr lang="en-US" altLang="zh-CN" dirty="0"/>
              <a:t>”</a:t>
            </a:r>
            <a:r>
              <a:rPr lang="zh-CN" altLang="en-US" dirty="0"/>
              <a:t>從無到有</a:t>
            </a:r>
            <a:r>
              <a:rPr lang="en-CA" altLang="zh-CN" dirty="0"/>
              <a:t>”</a:t>
            </a:r>
            <a:r>
              <a:rPr lang="zh-CN" altLang="en-US" dirty="0"/>
              <a:t>的意思，但既然神是在時間和空間之前創造了宇宙，那也自然是從無到有的。</a:t>
            </a:r>
            <a:endParaRPr lang="en-CA" altLang="zh-CN" dirty="0"/>
          </a:p>
          <a:p>
            <a:endParaRPr lang="en-CA" dirty="0"/>
          </a:p>
          <a:p>
            <a:r>
              <a:rPr lang="zh-CN" altLang="en-US" dirty="0"/>
              <a:t>但最重要的是創造把被造物與創造主分隔成兩個完全不同的層次。比如我做了一張桌子，我跟桌子就是兩個完全不同的層次，桌子完全無法達到我的世界。我跟桌子之間的差距，和創造主跟被造物之間的差距就相差更遠得根本沒法比較了。</a:t>
            </a:r>
            <a:endParaRPr lang="en-CA" altLang="zh-CN" dirty="0"/>
          </a:p>
          <a:p>
            <a:endParaRPr lang="en-CA" dirty="0"/>
          </a:p>
          <a:p>
            <a:r>
              <a:rPr lang="zh-CN" altLang="en-US" dirty="0"/>
              <a:t>人雖然聰明，但連四維時空和我們生活的這個世界都所知不多，就不要這麽大口氣要討論上帝存不存在的話題了。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25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單單看四維時空，我們知道得就很少。</a:t>
            </a:r>
            <a:endParaRPr lang="en-US" altLang="zh-CN" dirty="0"/>
          </a:p>
          <a:p>
            <a:endParaRPr lang="en-US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dirty="0"/>
              <a:t>Heaven will be over-crowded with some many soul</a:t>
            </a:r>
            <a:r>
              <a:rPr lang="en-US" altLang="zh-CN" dirty="0"/>
              <a:t>s</a:t>
            </a:r>
            <a:r>
              <a:rPr lang="en-CA" altLang="en-US" dirty="0"/>
              <a:t>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5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1961</a:t>
            </a:r>
            <a:r>
              <a:rPr lang="zh-CN" altLang="en-US" dirty="0"/>
              <a:t>年</a:t>
            </a:r>
            <a:r>
              <a:rPr lang="en-US" altLang="zh-CN" dirty="0"/>
              <a:t>4</a:t>
            </a:r>
            <a:r>
              <a:rPr lang="zh-CN" altLang="en-US" dirty="0"/>
              <a:t>月</a:t>
            </a:r>
            <a:r>
              <a:rPr lang="en-US" altLang="zh-CN" dirty="0"/>
              <a:t>12</a:t>
            </a:r>
            <a:r>
              <a:rPr lang="zh-CN" altLang="en-US" dirty="0"/>
              <a:t>日蘇聯太空人加加林飛上太空，圍繞地球一圈。“</a:t>
            </a:r>
            <a:r>
              <a:rPr lang="en-US" altLang="zh-CN" dirty="0"/>
              <a:t>I don’t see any God up here”</a:t>
            </a:r>
            <a:r>
              <a:rPr lang="zh-CN" altLang="en-US" dirty="0"/>
              <a:t>。</a:t>
            </a:r>
            <a:r>
              <a:rPr lang="en-US" altLang="zh-CN" dirty="0"/>
              <a:t>Billy Graham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06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7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>
              <a:ea typeface="MingLiU" panose="02020509000000000000" pitchFamily="49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41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司馬遷史記中對離騷的評論：「夫天者，人之始也；父母者，人之本也。人窮則反本，故勞苦倦極，未嘗不呼天也；疾痛慘澹，未嘗不呼父母也。</a:t>
            </a:r>
            <a:endParaRPr lang="en-CA" altLang="zh-CN" dirty="0"/>
          </a:p>
          <a:p>
            <a:endParaRPr lang="en-CA" altLang="zh-CN" dirty="0"/>
          </a:p>
          <a:p>
            <a:r>
              <a:rPr lang="zh-CN" altLang="en-US" dirty="0"/>
              <a:t>人生就是人的一生或者是人的生命？不是貓生、豬生。“這不是人過的日子？” </a:t>
            </a:r>
            <a:r>
              <a:rPr lang="en-US" altLang="zh-CN" dirty="0"/>
              <a:t>I lost my life. I have no life. </a:t>
            </a:r>
            <a:r>
              <a:rPr lang="zh-CN" altLang="en-US" dirty="0"/>
              <a:t>動物不會因爲自己的生命沒有意義而抑鬱到不肯吃飯。但人就有這樣的行爲表現。原來，人在潛意識中對自己的生命本質和活在世上的生活，是有一些與生俱來的渴求的。人為什麽有這些認知呢？人爲什麽要堅守這些認知呢？這就是信仰層次的探討了。</a:t>
            </a:r>
            <a:endParaRPr lang="en-CA" altLang="zh-CN" dirty="0"/>
          </a:p>
          <a:p>
            <a:endParaRPr lang="en-CA" altLang="zh-CN" dirty="0"/>
          </a:p>
          <a:p>
            <a:r>
              <a:rPr lang="zh-CN" altLang="en-US" dirty="0"/>
              <a:t>信仰從來都不是口中講的道理，也不是腦袋裏面的思想，而是在各種實際的生活狀況中表現出來的生命。信仰就是活著。</a:t>
            </a:r>
            <a:endParaRPr lang="en-CA" altLang="zh-CN" dirty="0"/>
          </a:p>
          <a:p>
            <a:endParaRPr lang="en-CA" dirty="0"/>
          </a:p>
          <a:p>
            <a:r>
              <a:rPr lang="zh-CN" altLang="en-US" dirty="0"/>
              <a:t>既然信仰是在特定環境中表現出來的生命，那信仰的起點就要從討論這個環境開始。人類的思考也是從討論宇宙的本質開始的。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4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>
              <a:ea typeface="MingLiU" panose="02020509000000000000" pitchFamily="49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aseline="0" dirty="0">
                <a:ea typeface="MingLiU" panose="02020509000000000000" pitchFamily="49" charset="-120"/>
              </a:rPr>
              <a:t>聖經是如何開始這條信仰的旅程的呢？</a:t>
            </a:r>
            <a:endParaRPr lang="en-US" altLang="zh-CN" baseline="0" dirty="0">
              <a:ea typeface="MingLiU" panose="02020509000000000000" pitchFamily="49" charset="-120"/>
            </a:endParaRPr>
          </a:p>
          <a:p>
            <a:endParaRPr lang="en-US" baseline="0" dirty="0">
              <a:ea typeface="MingLiU" panose="02020509000000000000" pitchFamily="49" charset="-120"/>
            </a:endParaRPr>
          </a:p>
          <a:p>
            <a:r>
              <a:rPr lang="zh-CN" altLang="en-US" baseline="0" dirty="0">
                <a:ea typeface="MingLiU" panose="02020509000000000000" pitchFamily="49" charset="-120"/>
              </a:rPr>
              <a:t>人類對信仰的思考都是從反省世界開始的。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時間和因果（前因後果，不是佛教的因果報應）</a:t>
            </a:r>
            <a:endParaRPr lang="en-US" altLang="zh-CN" dirty="0"/>
          </a:p>
          <a:p>
            <a:endParaRPr lang="en-CA" altLang="zh-CN" dirty="0"/>
          </a:p>
          <a:p>
            <a:r>
              <a:rPr lang="zh-TW" altLang="en-US" dirty="0"/>
              <a:t>甚麼是時間？如果沒有人問我，我知道。如果我要向發問者解釋，我則一無所知。 </a:t>
            </a:r>
            <a:r>
              <a:rPr lang="en-US" altLang="zh-TW" dirty="0"/>
              <a:t>(</a:t>
            </a:r>
            <a:r>
              <a:rPr lang="zh-TW" altLang="en-US" dirty="0"/>
              <a:t>奧古斯丁，</a:t>
            </a:r>
            <a:r>
              <a:rPr lang="en-US" altLang="zh-TW" dirty="0"/>
              <a:t>《</a:t>
            </a:r>
            <a:r>
              <a:rPr lang="zh-TW" altLang="en-US" dirty="0"/>
              <a:t>懺悔錄</a:t>
            </a:r>
            <a:r>
              <a:rPr lang="en-US" altLang="zh-TW" dirty="0"/>
              <a:t>》</a:t>
            </a:r>
            <a:r>
              <a:rPr lang="zh-TW" altLang="en-US" dirty="0"/>
              <a:t>，卷十一</a:t>
            </a:r>
            <a:r>
              <a:rPr lang="en-US" altLang="zh-TW" dirty="0"/>
              <a:t>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96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/>
              <a:t>但我可以肯定我知道的是，如果沒有東西逝去，則不會有過去的時間；如果沒有東西到來，則不會有將來的時間；如果沒有東西存在，則不會有現在的時間。但考察那兩個時態－－「過去」和「將來」；過去如何存在，如果它已經不存在？將來如何存在，如果它還沒有存在？但如果現在一直是現在，它則不會逝去而成為過去：如此則不會有時間而只有永恒。</a:t>
            </a:r>
            <a:r>
              <a:rPr lang="en-US" altLang="zh-TW" sz="1200" b="1" dirty="0"/>
              <a:t>(</a:t>
            </a:r>
            <a:r>
              <a:rPr lang="zh-TW" altLang="en-US" sz="1200" b="1" dirty="0"/>
              <a:t>奧古斯丁，</a:t>
            </a:r>
            <a:r>
              <a:rPr lang="en-US" altLang="zh-TW" sz="1200" b="1" dirty="0"/>
              <a:t>《</a:t>
            </a:r>
            <a:r>
              <a:rPr lang="zh-TW" altLang="en-US" sz="1200" b="1" dirty="0"/>
              <a:t>懺悔錄</a:t>
            </a:r>
            <a:r>
              <a:rPr lang="en-US" altLang="zh-TW" sz="1200" b="1" dirty="0"/>
              <a:t>》</a:t>
            </a:r>
            <a:r>
              <a:rPr lang="zh-TW" altLang="en-US" sz="1200" b="1" dirty="0"/>
              <a:t>，卷十一</a:t>
            </a:r>
            <a:r>
              <a:rPr lang="en-US" altLang="zh-TW" sz="1200" b="1" dirty="0"/>
              <a:t>)</a:t>
            </a:r>
            <a:endParaRPr lang="en-CA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CA" dirty="0">
              <a:hlinkClick r:id="rId3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於奧古斯丁來說，過去和將來的不存在不只成為時間的可能性的障礙，它們的「不存在」更是時間的必要條件。如果沒有過去和將來的「不存在」，則只有一個永恒不變的現在，而沒有任何時間的變遷。因此，時間的觀念不只與日常生活中明瞭的時間經驗相衝突，它的觀念更是奠基在一個邏輯上的矛盾之上：它同時要求過去和將來「存在」又「不存在」。而且，更進一步的困難是，即使常識中的時間觀念內含一個矛盾，它卻不能被邏輯上的歸繆法取消，因為時間在經驗之中是如此的明顯。這裏的雙重矛盾，構成了時間問題的問題性核心。時間問題的弔詭性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paradoxical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）使之有別於一個純粹的「時間是甚麼？」的簡單問題；它邏輯上的矛盾使它不能單純被視為諸現象之一而予以反思。</a:t>
            </a:r>
            <a:endParaRPr lang="en-CA" dirty="0">
              <a:hlinkClick r:id="rId3"/>
            </a:endParaRPr>
          </a:p>
          <a:p>
            <a:endParaRPr lang="en-CA" dirty="0">
              <a:hlinkClick r:id="rId3"/>
            </a:endParaRPr>
          </a:p>
          <a:p>
            <a:r>
              <a:rPr lang="en-CA" dirty="0">
                <a:hlinkClick r:id="rId3"/>
              </a:rPr>
              <a:t>https://www.hk01.com/%E5%93%B2%E5%AD%B8/97578/%E5%A5%A7%E5%8F%A4%E6%96%AF%E4%B8%81%E8%88%87%E6%99%82%E9%96%93%E5%95%8F%E9%A1%8C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25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時間穿梭：祖父悖論。</a:t>
            </a:r>
            <a:endParaRPr lang="en-CA" altLang="zh-CN" dirty="0"/>
          </a:p>
          <a:p>
            <a:r>
              <a:rPr lang="zh-CN" altLang="en-US" dirty="0"/>
              <a:t>霍金：時間機器不可能，</a:t>
            </a:r>
            <a:r>
              <a:rPr lang="en-US" altLang="zh-CN" dirty="0"/>
              <a:t>1992</a:t>
            </a:r>
            <a:r>
              <a:rPr lang="zh-CN" altLang="en-US" dirty="0"/>
              <a:t>年“時序保護”。</a:t>
            </a:r>
            <a:r>
              <a:rPr lang="en-US" altLang="zh-CN" dirty="0"/>
              <a:t>2009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 dirty="0"/>
              <a:t>28</a:t>
            </a:r>
            <a:r>
              <a:rPr lang="zh-CN" altLang="en-US" dirty="0"/>
              <a:t>日宴會，邀請未來的人來參加，宴會結束之後才發出通知。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孿生子悖論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62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不是佛教的因果報應。而是前因後果，邏輯順序：有因必有果，有果必有因。每樣東西我們都可以追問：它是哪裏來的？</a:t>
            </a:r>
            <a:endParaRPr lang="en-CA" altLang="zh-CN" dirty="0"/>
          </a:p>
          <a:p>
            <a:endParaRPr lang="en-CA" altLang="zh-CN" dirty="0"/>
          </a:p>
          <a:p>
            <a:r>
              <a:rPr lang="zh-CN" altLang="en-US" dirty="0"/>
              <a:t>天地 </a:t>
            </a:r>
            <a:r>
              <a:rPr lang="en-CA" altLang="zh-CN" dirty="0"/>
              <a:t>the heavens and the earth</a:t>
            </a:r>
            <a:r>
              <a:rPr lang="zh-CN" altLang="en-US" dirty="0"/>
              <a:t>：不是天堂，也不是無形的世界和有形的世界</a:t>
            </a:r>
            <a:endParaRPr lang="en-CA" altLang="zh-CN" dirty="0"/>
          </a:p>
          <a:p>
            <a:r>
              <a:rPr lang="en-US" altLang="zh-CN" dirty="0"/>
              <a:t>1.</a:t>
            </a:r>
            <a:r>
              <a:rPr lang="en-CA" altLang="zh-CN" dirty="0"/>
              <a:t> </a:t>
            </a:r>
            <a:r>
              <a:rPr lang="zh-CN" altLang="en-US" dirty="0"/>
              <a:t>整個世界和其中的一切</a:t>
            </a:r>
          </a:p>
          <a:p>
            <a:r>
              <a:rPr lang="en-US" altLang="zh-CN" dirty="0"/>
              <a:t>2.</a:t>
            </a:r>
            <a:r>
              <a:rPr lang="zh-CN" altLang="en-US" dirty="0"/>
              <a:t> 空間：宇宙 </a:t>
            </a:r>
            <a:r>
              <a:rPr lang="en-US" altLang="zh-CN" dirty="0"/>
              <a:t>= </a:t>
            </a:r>
            <a:r>
              <a:rPr lang="zh-CN" altLang="en-US" dirty="0"/>
              <a:t>時間 </a:t>
            </a:r>
            <a:r>
              <a:rPr lang="en-US" altLang="zh-CN" dirty="0"/>
              <a:t>+ </a:t>
            </a:r>
            <a:r>
              <a:rPr lang="zh-CN" altLang="en-US" dirty="0"/>
              <a:t>空間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8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6B28C-3932-4DA7-AF08-4CD4144B726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F9D0F-4420-4178-ACE0-077A3833229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6F26-04A6-4A33-8C97-87D505FAA30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2E652-A76B-4FBC-9980-ECB7739D490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6D31-7BBF-4762-83FD-5D998F0AC7F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535CC-B5BD-43E9-A0C5-285617F958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F930-A33C-4065-AC55-423533AE5B5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C4A82-8B35-47AE-860A-73EE9C01E57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74C7-3477-4DA1-A11C-C78A9980C67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1A575-122F-451E-A8C2-E06E463A7A2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A703-4FE6-4CAE-A5E5-CE3AD5FDFA4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DC2DDF-FD7A-43E0-801B-B2E8785FF8C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3435846"/>
            <a:ext cx="8928992" cy="1440160"/>
          </a:xfrm>
        </p:spPr>
        <p:txBody>
          <a:bodyPr/>
          <a:lstStyle/>
          <a:p>
            <a:pPr eaLnBrk="1" hangingPunct="1"/>
            <a:r>
              <a:rPr lang="zh-CN" altLang="en-US" sz="5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-ExtB" panose="02020500000000000000" pitchFamily="18" charset="-120"/>
                <a:ea typeface="Microsoft YaHei" panose="020B0503020204020204" pitchFamily="34" charset="-122"/>
              </a:rPr>
              <a:t>非常人生、非常信仰</a:t>
            </a:r>
            <a:br>
              <a:rPr lang="en-CA" altLang="zh-CN" sz="5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36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-ExtB" panose="02020500000000000000" pitchFamily="18" charset="-120"/>
                <a:ea typeface="Microsoft YaHei" panose="020B0503020204020204" pitchFamily="34" charset="-122"/>
              </a:rPr>
              <a:t>創世記的反思</a:t>
            </a:r>
            <a:endParaRPr lang="fr-CA" sz="5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534040-197E-451E-8FED-ADA90B53494F}"/>
              </a:ext>
            </a:extLst>
          </p:cNvPr>
          <p:cNvSpPr txBox="1">
            <a:spLocks/>
          </p:cNvSpPr>
          <p:nvPr/>
        </p:nvSpPr>
        <p:spPr bwMode="auto">
          <a:xfrm>
            <a:off x="283129" y="232433"/>
            <a:ext cx="8627753" cy="4214885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CA" altLang="zh-CN" sz="3000">
                <a:solidFill>
                  <a:srgbClr val="404040"/>
                </a:solidFill>
                <a:latin typeface="DFPNYuanMXBold-B5" panose="020F0800000000000000" pitchFamily="34" charset="-120"/>
                <a:ea typeface="DFPNYuanMXBold-B5" panose="020F0800000000000000" pitchFamily="34" charset="-120"/>
              </a:rPr>
            </a:br>
            <a:endParaRPr lang="en-CA" sz="3000" dirty="0">
              <a:solidFill>
                <a:srgbClr val="404040"/>
              </a:solidFill>
              <a:latin typeface="DFPNYuanMXBold-B5" panose="020F0800000000000000" pitchFamily="34" charset="-120"/>
              <a:ea typeface="DFPNYuanMXBold-B5" panose="020F0800000000000000" pitchFamily="34" charset="-12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0248434-9C61-41F4-A114-1150E5A77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4493313"/>
            <a:ext cx="44999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zh-TW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起初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神創造天地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（創世記 </a:t>
            </a:r>
            <a:r>
              <a:rPr lang="en-US" altLang="zh-CN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fr-CA" sz="2000" b="1" kern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8C3D73-5C2A-4880-B269-62BF8ED6035B}"/>
              </a:ext>
            </a:extLst>
          </p:cNvPr>
          <p:cNvSpPr txBox="1"/>
          <p:nvPr/>
        </p:nvSpPr>
        <p:spPr>
          <a:xfrm>
            <a:off x="395536" y="339502"/>
            <a:ext cx="84653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空間</a:t>
            </a:r>
            <a:endParaRPr lang="en-CA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點</a:t>
            </a:r>
            <a:endParaRPr lang="en-CA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綫</a:t>
            </a:r>
            <a:endParaRPr lang="en-CA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平面</a:t>
            </a:r>
            <a:endParaRPr lang="en-CA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立體空間</a:t>
            </a:r>
            <a:endParaRPr lang="en-CA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多維空間</a:t>
            </a:r>
            <a:endParaRPr lang="en-CA" sz="36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534040-197E-451E-8FED-ADA90B53494F}"/>
              </a:ext>
            </a:extLst>
          </p:cNvPr>
          <p:cNvSpPr txBox="1">
            <a:spLocks/>
          </p:cNvSpPr>
          <p:nvPr/>
        </p:nvSpPr>
        <p:spPr bwMode="auto">
          <a:xfrm>
            <a:off x="283129" y="232433"/>
            <a:ext cx="8627753" cy="4214885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CA" altLang="zh-CN" sz="3000">
                <a:solidFill>
                  <a:srgbClr val="404040"/>
                </a:solidFill>
                <a:latin typeface="DFPNYuanMXBold-B5" panose="020F0800000000000000" pitchFamily="34" charset="-120"/>
                <a:ea typeface="DFPNYuanMXBold-B5" panose="020F0800000000000000" pitchFamily="34" charset="-120"/>
              </a:rPr>
            </a:br>
            <a:endParaRPr lang="en-CA" sz="3000" dirty="0">
              <a:solidFill>
                <a:srgbClr val="404040"/>
              </a:solidFill>
              <a:latin typeface="DFPNYuanMXBold-B5" panose="020F0800000000000000" pitchFamily="34" charset="-120"/>
              <a:ea typeface="DFPNYuanMXBold-B5" panose="020F0800000000000000" pitchFamily="34" charset="-12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2219F9CA-6559-4D22-BA11-B46667C089AE}"/>
              </a:ext>
            </a:extLst>
          </p:cNvPr>
          <p:cNvSpPr/>
          <p:nvPr/>
        </p:nvSpPr>
        <p:spPr>
          <a:xfrm>
            <a:off x="1115616" y="3080370"/>
            <a:ext cx="3028950" cy="5715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四維時空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FBFF4E54-AA43-41F5-9051-1A17BADE86E3}"/>
              </a:ext>
            </a:extLst>
          </p:cNvPr>
          <p:cNvSpPr/>
          <p:nvPr/>
        </p:nvSpPr>
        <p:spPr>
          <a:xfrm>
            <a:off x="1115616" y="771550"/>
            <a:ext cx="3028950" cy="5715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多維空間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0248434-9C61-41F4-A114-1150E5A77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4493313"/>
            <a:ext cx="44999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zh-TW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起初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神創造天地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（創世記 </a:t>
            </a:r>
            <a:r>
              <a:rPr lang="en-US" altLang="zh-CN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fr-CA" sz="2000" b="1" kern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20EFB442-58F0-46D7-850F-816E3FF3320D}"/>
              </a:ext>
            </a:extLst>
          </p:cNvPr>
          <p:cNvSpPr/>
          <p:nvPr/>
        </p:nvSpPr>
        <p:spPr>
          <a:xfrm>
            <a:off x="539552" y="1389045"/>
            <a:ext cx="4248472" cy="164532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HaiBao Std W12" panose="040B0C00000000000000" pitchFamily="82" charset="-120"/>
                <a:ea typeface="DFHaiBao Std W12" panose="040B0C00000000000000" pitchFamily="82" charset="-120"/>
              </a:rPr>
              <a:t>大爆炸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HaiBao Std W12" panose="040B0C00000000000000" pitchFamily="82" charset="-120"/>
              <a:ea typeface="DFHaiBao Std W12" panose="040B0C00000000000000" pitchFamily="82" charset="-12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7B8E640F-B84D-4EE0-8CFF-C7F7F648E4C4}"/>
              </a:ext>
            </a:extLst>
          </p:cNvPr>
          <p:cNvSpPr/>
          <p:nvPr/>
        </p:nvSpPr>
        <p:spPr>
          <a:xfrm>
            <a:off x="5148064" y="3080370"/>
            <a:ext cx="3028950" cy="5715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被造物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96AFC7D9-687F-4979-9C06-FCFEA0ACF70A}"/>
              </a:ext>
            </a:extLst>
          </p:cNvPr>
          <p:cNvSpPr/>
          <p:nvPr/>
        </p:nvSpPr>
        <p:spPr>
          <a:xfrm>
            <a:off x="5148064" y="771550"/>
            <a:ext cx="3028950" cy="5715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創造主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8942BC3-59DC-41F7-8C97-4AE88B35A6D9}"/>
              </a:ext>
            </a:extLst>
          </p:cNvPr>
          <p:cNvSpPr/>
          <p:nvPr/>
        </p:nvSpPr>
        <p:spPr>
          <a:xfrm rot="10800000" flipH="1">
            <a:off x="5364088" y="1816870"/>
            <a:ext cx="2664296" cy="1114920"/>
          </a:xfrm>
          <a:prstGeom prst="wedgeEllipseCallout">
            <a:avLst>
              <a:gd name="adj1" fmla="val -24420"/>
              <a:gd name="adj2" fmla="val 84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0F8463-B4E9-4E1C-9C6C-E62843C05A77}"/>
              </a:ext>
            </a:extLst>
          </p:cNvPr>
          <p:cNvSpPr txBox="1"/>
          <p:nvPr/>
        </p:nvSpPr>
        <p:spPr>
          <a:xfrm>
            <a:off x="5654427" y="1956777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33993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創造</a:t>
            </a:r>
          </a:p>
        </p:txBody>
      </p:sp>
    </p:spTree>
    <p:extLst>
      <p:ext uri="{BB962C8B-B14F-4D97-AF65-F5344CB8AC3E}">
        <p14:creationId xmlns:p14="http://schemas.microsoft.com/office/powerpoint/2010/main" val="41652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13" grpId="0" animBg="1"/>
      <p:bldP spid="14" grpId="0" animBg="1"/>
      <p:bldP spid="10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00248434-9C61-41F4-A114-1150E5A77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4493313"/>
            <a:ext cx="44999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zh-TW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起初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神創造天地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（創世記 </a:t>
            </a:r>
            <a:r>
              <a:rPr lang="en-US" altLang="zh-CN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fr-CA" sz="2000" b="1" kern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2CF3EC1-0CF0-4E17-B215-61043FE03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514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64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0C5A7B47-DD3A-4C1E-8109-74038FE69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19" y="4155926"/>
            <a:ext cx="34958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TW" sz="28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ea typeface="Microsoft YaHei" panose="020B0503020204020204" pitchFamily="34" charset="-122"/>
              </a:rPr>
              <a:t>I don’t see any </a:t>
            </a:r>
            <a:r>
              <a:rPr lang="en-US" altLang="zh-CN" sz="28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ea typeface="Microsoft YaHei" panose="020B0503020204020204" pitchFamily="34" charset="-122"/>
              </a:rPr>
              <a:t>God up here</a:t>
            </a:r>
            <a:endParaRPr lang="fr-CA" sz="2800" b="1" kern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ea typeface="Microsoft YaHei" panose="020B0503020204020204" pitchFamily="34" charset="-122"/>
            </a:endParaRPr>
          </a:p>
        </p:txBody>
      </p:sp>
      <p:pic>
        <p:nvPicPr>
          <p:cNvPr id="2050" name="Picture 2" descr="Kawachi New Design Fun Fish Cleaning Tank Fish Aquarium, मछली ...">
            <a:extLst>
              <a:ext uri="{FF2B5EF4-FFF2-40B4-BE49-F238E27FC236}">
                <a16:creationId xmlns:a16="http://schemas.microsoft.com/office/drawing/2014/main" id="{121DB0F5-B092-4AB8-A789-D13E28C3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50" y="203284"/>
            <a:ext cx="4744730" cy="47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uri Gagarin, first human in space, was a devout Christian, says ...">
            <a:extLst>
              <a:ext uri="{FF2B5EF4-FFF2-40B4-BE49-F238E27FC236}">
                <a16:creationId xmlns:a16="http://schemas.microsoft.com/office/drawing/2014/main" id="{96FA1DAE-2D36-4CA6-AD19-CECE3AE58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8" y="203284"/>
            <a:ext cx="2899963" cy="380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2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E28E459C-4E36-42FC-BB95-5108F66F6C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195486"/>
            <a:ext cx="8352928" cy="4608512"/>
          </a:xfrm>
          <a:solidFill>
            <a:schemeClr val="tx1">
              <a:alpha val="40000"/>
            </a:schemeClr>
          </a:solidFill>
        </p:spPr>
        <p:txBody>
          <a:bodyPr/>
          <a:lstStyle/>
          <a:p>
            <a:pPr eaLnBrk="1" hangingPunct="1"/>
            <a:r>
              <a:rPr lang="zh-TW" altLang="en-US" sz="4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自從造天地以來，神的永能和神性是明明可知的，雖是眼不能見，但藉著所造之物就可以曉得，叫人無可推諉。</a:t>
            </a:r>
            <a:br>
              <a:rPr lang="en-US" altLang="zh-TW" sz="4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4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（羅馬書</a:t>
            </a:r>
            <a:r>
              <a:rPr lang="en-US" altLang="zh-CN" sz="4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4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4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19</a:t>
            </a:r>
            <a:r>
              <a:rPr lang="zh-CN" altLang="en-US" sz="4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fr-CA" sz="5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466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&gt;The Millennium in Frames:&lt;/b&gt; &lt;i&gt;Gladiator&lt;/i&gt;'s Popcorn ...">
            <a:extLst>
              <a:ext uri="{FF2B5EF4-FFF2-40B4-BE49-F238E27FC236}">
                <a16:creationId xmlns:a16="http://schemas.microsoft.com/office/drawing/2014/main" id="{0256A759-5B79-4523-A8DC-A3796D23E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267494"/>
            <a:ext cx="84969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083918"/>
            <a:ext cx="8928992" cy="792088"/>
          </a:xfrm>
        </p:spPr>
        <p:txBody>
          <a:bodyPr/>
          <a:lstStyle/>
          <a:p>
            <a:pPr eaLnBrk="1" hangingPunct="1"/>
            <a:r>
              <a:rPr lang="zh-CN" altLang="en-US" sz="5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-ExtB" panose="02020500000000000000" pitchFamily="18" charset="-120"/>
                <a:ea typeface="Microsoft YaHei" panose="020B0503020204020204" pitchFamily="34" charset="-122"/>
              </a:rPr>
              <a:t>非常時期的人生</a:t>
            </a:r>
            <a:endParaRPr lang="fr-CA" sz="5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516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534040-197E-451E-8FED-ADA90B53494F}"/>
              </a:ext>
            </a:extLst>
          </p:cNvPr>
          <p:cNvSpPr txBox="1">
            <a:spLocks/>
          </p:cNvSpPr>
          <p:nvPr/>
        </p:nvSpPr>
        <p:spPr bwMode="auto">
          <a:xfrm>
            <a:off x="283129" y="232433"/>
            <a:ext cx="8627753" cy="4214885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CA" altLang="zh-CN" sz="3000">
                <a:solidFill>
                  <a:srgbClr val="404040"/>
                </a:solidFill>
                <a:latin typeface="DFPNYuanMXBold-B5" panose="020F0800000000000000" pitchFamily="34" charset="-120"/>
                <a:ea typeface="DFPNYuanMXBold-B5" panose="020F0800000000000000" pitchFamily="34" charset="-120"/>
              </a:rPr>
            </a:br>
            <a:endParaRPr lang="en-CA" sz="3000" dirty="0">
              <a:solidFill>
                <a:srgbClr val="404040"/>
              </a:solidFill>
              <a:latin typeface="DFPNYuanMXBold-B5" panose="020F0800000000000000" pitchFamily="34" charset="-120"/>
              <a:ea typeface="DFPNYuanMXBold-B5" panose="020F0800000000000000" pitchFamily="34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8C3D73-5C2A-4880-B269-62BF8ED6035B}"/>
              </a:ext>
            </a:extLst>
          </p:cNvPr>
          <p:cNvSpPr txBox="1"/>
          <p:nvPr/>
        </p:nvSpPr>
        <p:spPr>
          <a:xfrm>
            <a:off x="395536" y="483518"/>
            <a:ext cx="8465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人窮則呼天？</a:t>
            </a:r>
            <a:endParaRPr lang="en-CA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什麽是人生？</a:t>
            </a:r>
            <a:endParaRPr lang="en-CA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什麽是信仰？</a:t>
            </a:r>
            <a:endParaRPr lang="en-CA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信仰之路的起點？</a:t>
            </a:r>
            <a:endParaRPr lang="en-CA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The history/origin of the question mark - Where did it come from?">
            <a:extLst>
              <a:ext uri="{FF2B5EF4-FFF2-40B4-BE49-F238E27FC236}">
                <a16:creationId xmlns:a16="http://schemas.microsoft.com/office/drawing/2014/main" id="{785ADBDC-6557-4A7E-A631-AB2FE9405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6096" y="667759"/>
            <a:ext cx="3024336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3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oses speak">
            <a:extLst>
              <a:ext uri="{FF2B5EF4-FFF2-40B4-BE49-F238E27FC236}">
                <a16:creationId xmlns:a16="http://schemas.microsoft.com/office/drawing/2014/main" id="{8543A12C-0279-4D4E-A6C1-295BF7AEE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451"/>
            <a:ext cx="3672408" cy="46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804FB73-50E3-43F8-B4C9-5687BBB18703}"/>
              </a:ext>
            </a:extLst>
          </p:cNvPr>
          <p:cNvSpPr txBox="1">
            <a:spLocks/>
          </p:cNvSpPr>
          <p:nvPr/>
        </p:nvSpPr>
        <p:spPr bwMode="auto">
          <a:xfrm>
            <a:off x="4139952" y="232433"/>
            <a:ext cx="4824536" cy="461474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CA" altLang="zh-CN" sz="3000">
                <a:solidFill>
                  <a:srgbClr val="404040"/>
                </a:solidFill>
                <a:latin typeface="DFPNYuanMXBold-B5" panose="020F0800000000000000" pitchFamily="34" charset="-120"/>
                <a:ea typeface="DFPNYuanMXBold-B5" panose="020F0800000000000000" pitchFamily="34" charset="-120"/>
              </a:rPr>
            </a:br>
            <a:endParaRPr lang="en-CA" sz="3000" dirty="0">
              <a:solidFill>
                <a:srgbClr val="404040"/>
              </a:solidFill>
              <a:latin typeface="DFPNYuanMXBold-B5" panose="020F0800000000000000" pitchFamily="34" charset="-120"/>
              <a:ea typeface="DFPNYuanMXBold-B5" panose="020F0800000000000000" pitchFamily="34" charset="-120"/>
            </a:endParaRPr>
          </a:p>
        </p:txBody>
      </p:sp>
      <p:pic>
        <p:nvPicPr>
          <p:cNvPr id="1028" name="Picture 4" descr="Image result for torah">
            <a:extLst>
              <a:ext uri="{FF2B5EF4-FFF2-40B4-BE49-F238E27FC236}">
                <a16:creationId xmlns:a16="http://schemas.microsoft.com/office/drawing/2014/main" id="{5F525DD3-392B-4382-83F2-73F0471F2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427734"/>
            <a:ext cx="3136743" cy="22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4F1F20-737F-480F-A6D1-C88B15F2AF5D}"/>
              </a:ext>
            </a:extLst>
          </p:cNvPr>
          <p:cNvSpPr txBox="1"/>
          <p:nvPr/>
        </p:nvSpPr>
        <p:spPr>
          <a:xfrm>
            <a:off x="4211960" y="339502"/>
            <a:ext cx="46489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摩西五經 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Torah</a:t>
            </a:r>
            <a:endParaRPr lang="en-CA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創世記</a:t>
            </a:r>
            <a:endParaRPr lang="en-CA" altLang="zh-CN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CA" altLang="zh-CN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</a:t>
            </a:r>
            <a:endParaRPr lang="en-CA" altLang="zh-CN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CA" altLang="zh-CN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申命記</a:t>
            </a:r>
            <a:endParaRPr lang="en-CA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096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genesis creation">
            <a:extLst>
              <a:ext uri="{FF2B5EF4-FFF2-40B4-BE49-F238E27FC236}">
                <a16:creationId xmlns:a16="http://schemas.microsoft.com/office/drawing/2014/main" id="{0B04C9D6-4DFF-45CB-A400-ABDFB774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864096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A350BFC7-8DE1-4AEF-AD6B-FE780715CF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7151" y="411510"/>
            <a:ext cx="8635329" cy="1440160"/>
          </a:xfrm>
        </p:spPr>
        <p:txBody>
          <a:bodyPr/>
          <a:lstStyle/>
          <a:p>
            <a:pPr eaLnBrk="1" hangingPunct="1"/>
            <a:r>
              <a:rPr lang="zh-TW" altLang="en-US" sz="4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起初</a:t>
            </a:r>
            <a:r>
              <a:rPr lang="zh-CN" altLang="en-US" sz="4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en-US" sz="4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神創造天地</a:t>
            </a:r>
            <a:br>
              <a:rPr lang="en-CA" altLang="zh-TW" sz="36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36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（創世記 </a:t>
            </a:r>
            <a:r>
              <a:rPr lang="en-US" altLang="zh-CN" sz="36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36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36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36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fr-CA" sz="5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44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534040-197E-451E-8FED-ADA90B53494F}"/>
              </a:ext>
            </a:extLst>
          </p:cNvPr>
          <p:cNvSpPr txBox="1">
            <a:spLocks/>
          </p:cNvSpPr>
          <p:nvPr/>
        </p:nvSpPr>
        <p:spPr bwMode="auto">
          <a:xfrm>
            <a:off x="283129" y="232433"/>
            <a:ext cx="8627753" cy="4214885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CA" altLang="zh-CN" sz="3000">
                <a:solidFill>
                  <a:srgbClr val="404040"/>
                </a:solidFill>
                <a:latin typeface="DFPNYuanMXBold-B5" panose="020F0800000000000000" pitchFamily="34" charset="-120"/>
                <a:ea typeface="DFPNYuanMXBold-B5" panose="020F0800000000000000" pitchFamily="34" charset="-120"/>
              </a:rPr>
            </a:br>
            <a:endParaRPr lang="en-CA" sz="3000" dirty="0">
              <a:solidFill>
                <a:srgbClr val="404040"/>
              </a:solidFill>
              <a:latin typeface="DFPNYuanMXBold-B5" panose="020F0800000000000000" pitchFamily="34" charset="-120"/>
              <a:ea typeface="DFPNYuanMXBold-B5" panose="020F0800000000000000" pitchFamily="34" charset="-12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0248434-9C61-41F4-A114-1150E5A77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4493313"/>
            <a:ext cx="44999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zh-TW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起初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神創造天地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（創世記 </a:t>
            </a:r>
            <a:r>
              <a:rPr lang="en-US" altLang="zh-CN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fr-CA" sz="2000" b="1" kern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8C3D73-5C2A-4880-B269-62BF8ED6035B}"/>
              </a:ext>
            </a:extLst>
          </p:cNvPr>
          <p:cNvSpPr txBox="1"/>
          <p:nvPr/>
        </p:nvSpPr>
        <p:spPr>
          <a:xfrm>
            <a:off x="395536" y="483518"/>
            <a:ext cx="84653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3600" b="1" dirty="0"/>
              <a:t> In the beginning (of ?)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起初 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vs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太初</a:t>
            </a:r>
            <a:endParaRPr lang="en-CA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起初</a:t>
            </a:r>
            <a:endParaRPr lang="en-CA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時間</a:t>
            </a:r>
            <a:endParaRPr lang="en-CA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因果</a:t>
            </a:r>
            <a:endParaRPr lang="en-CA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什麼是時間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奧古斯丁 </a:t>
            </a: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354 ~ 430)</a:t>
            </a:r>
            <a:endParaRPr lang="en-CA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Augustinus">
            <a:extLst>
              <a:ext uri="{FF2B5EF4-FFF2-40B4-BE49-F238E27FC236}">
                <a16:creationId xmlns:a16="http://schemas.microsoft.com/office/drawing/2014/main" id="{1BDED21A-F1C2-4250-AD77-3335BA5DE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40544"/>
            <a:ext cx="2592287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534040-197E-451E-8FED-ADA90B53494F}"/>
              </a:ext>
            </a:extLst>
          </p:cNvPr>
          <p:cNvSpPr txBox="1">
            <a:spLocks/>
          </p:cNvSpPr>
          <p:nvPr/>
        </p:nvSpPr>
        <p:spPr bwMode="auto">
          <a:xfrm>
            <a:off x="283129" y="232433"/>
            <a:ext cx="8627753" cy="4715581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CA" altLang="zh-CN" sz="3000">
                <a:solidFill>
                  <a:srgbClr val="404040"/>
                </a:solidFill>
                <a:latin typeface="DFPNYuanMXBold-B5" panose="020F0800000000000000" pitchFamily="34" charset="-120"/>
                <a:ea typeface="DFPNYuanMXBold-B5" panose="020F0800000000000000" pitchFamily="34" charset="-120"/>
              </a:rPr>
            </a:br>
            <a:endParaRPr lang="en-CA" sz="3000" dirty="0">
              <a:solidFill>
                <a:srgbClr val="404040"/>
              </a:solidFill>
              <a:latin typeface="DFPNYuanMXBold-B5" panose="020F0800000000000000" pitchFamily="34" charset="-120"/>
              <a:ea typeface="DFPNYuanMXBold-B5" panose="020F0800000000000000" pitchFamily="34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8C3D73-5C2A-4880-B269-62BF8ED6035B}"/>
              </a:ext>
            </a:extLst>
          </p:cNvPr>
          <p:cNvSpPr txBox="1"/>
          <p:nvPr/>
        </p:nvSpPr>
        <p:spPr>
          <a:xfrm>
            <a:off x="467543" y="339502"/>
            <a:ext cx="8208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果沒有東西逝去，則不會有過去的時間；如果沒有東西到來，則不會有將來的時間；如果沒有東西存在，則不會有現在的時間。但考察那兩個時態－－「過去」和「將來」；過去如何存在，如果它已經不存在？將來如何存在，如果它還沒有存在？但如果現在一直是現在，它則不會逝去而成為過去：如此則不會有時間而只有永恒。</a:t>
            </a:r>
            <a:endParaRPr lang="en-US" altLang="zh-TW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r"/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奧古斯丁，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懺悔錄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，卷十一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CA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453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534040-197E-451E-8FED-ADA90B53494F}"/>
              </a:ext>
            </a:extLst>
          </p:cNvPr>
          <p:cNvSpPr txBox="1">
            <a:spLocks/>
          </p:cNvSpPr>
          <p:nvPr/>
        </p:nvSpPr>
        <p:spPr bwMode="auto">
          <a:xfrm>
            <a:off x="283129" y="232433"/>
            <a:ext cx="8627753" cy="4214885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CA" altLang="zh-CN" sz="3000">
                <a:solidFill>
                  <a:srgbClr val="404040"/>
                </a:solidFill>
                <a:latin typeface="DFPNYuanMXBold-B5" panose="020F0800000000000000" pitchFamily="34" charset="-120"/>
                <a:ea typeface="DFPNYuanMXBold-B5" panose="020F0800000000000000" pitchFamily="34" charset="-120"/>
              </a:rPr>
            </a:br>
            <a:endParaRPr lang="en-CA" sz="3000" dirty="0">
              <a:solidFill>
                <a:srgbClr val="404040"/>
              </a:solidFill>
              <a:latin typeface="DFPNYuanMXBold-B5" panose="020F0800000000000000" pitchFamily="34" charset="-120"/>
              <a:ea typeface="DFPNYuanMXBold-B5" panose="020F0800000000000000" pitchFamily="34" charset="-12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0248434-9C61-41F4-A114-1150E5A77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4493313"/>
            <a:ext cx="44999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zh-TW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起初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神創造天地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（創世記 </a:t>
            </a:r>
            <a:r>
              <a:rPr lang="en-US" altLang="zh-CN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fr-CA" sz="2000" b="1" kern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8C3D73-5C2A-4880-B269-62BF8ED6035B}"/>
              </a:ext>
            </a:extLst>
          </p:cNvPr>
          <p:cNvSpPr txBox="1"/>
          <p:nvPr/>
        </p:nvSpPr>
        <p:spPr>
          <a:xfrm>
            <a:off x="395536" y="483518"/>
            <a:ext cx="846533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起初</a:t>
            </a:r>
            <a:endParaRPr lang="en-CA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時間</a:t>
            </a:r>
            <a:endParaRPr lang="en-CA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超越時間？永恆？</a:t>
            </a:r>
            <a:endParaRPr lang="en-CA" altLang="zh-TW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CA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時間是連續的？</a:t>
            </a:r>
            <a:r>
              <a:rPr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霍金</a:t>
            </a:r>
            <a:endParaRPr lang="en-US" altLang="zh-CN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時間穿梭可能嗎？</a:t>
            </a:r>
            <a:endParaRPr lang="en-CA" altLang="zh-CN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祖父悖論</a:t>
            </a:r>
            <a:endParaRPr lang="en-CA" altLang="zh-CN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CA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祖父 </a:t>
            </a:r>
            <a:r>
              <a:rPr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-》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父親 </a:t>
            </a:r>
            <a:r>
              <a:rPr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-》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兒子</a:t>
            </a:r>
            <a:endParaRPr lang="en-CA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霍金">
            <a:extLst>
              <a:ext uri="{FF2B5EF4-FFF2-40B4-BE49-F238E27FC236}">
                <a16:creationId xmlns:a16="http://schemas.microsoft.com/office/drawing/2014/main" id="{536DC28A-F1C1-4161-A753-4C51ABB8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1524"/>
            <a:ext cx="2016224" cy="26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144766-B464-4CE9-86BC-9F06F84E627B}"/>
              </a:ext>
            </a:extLst>
          </p:cNvPr>
          <p:cNvSpPr txBox="1"/>
          <p:nvPr/>
        </p:nvSpPr>
        <p:spPr>
          <a:xfrm>
            <a:off x="6660232" y="264875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1942 - 2018</a:t>
            </a:r>
            <a:endParaRPr lang="en-C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675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534040-197E-451E-8FED-ADA90B53494F}"/>
              </a:ext>
            </a:extLst>
          </p:cNvPr>
          <p:cNvSpPr txBox="1">
            <a:spLocks/>
          </p:cNvSpPr>
          <p:nvPr/>
        </p:nvSpPr>
        <p:spPr bwMode="auto">
          <a:xfrm>
            <a:off x="283129" y="232433"/>
            <a:ext cx="8627753" cy="4214885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CA" altLang="zh-CN" sz="3000">
                <a:solidFill>
                  <a:srgbClr val="404040"/>
                </a:solidFill>
                <a:latin typeface="DFPNYuanMXBold-B5" panose="020F0800000000000000" pitchFamily="34" charset="-120"/>
                <a:ea typeface="DFPNYuanMXBold-B5" panose="020F0800000000000000" pitchFamily="34" charset="-120"/>
              </a:rPr>
            </a:br>
            <a:endParaRPr lang="en-CA" sz="3000" dirty="0">
              <a:solidFill>
                <a:srgbClr val="404040"/>
              </a:solidFill>
              <a:latin typeface="DFPNYuanMXBold-B5" panose="020F0800000000000000" pitchFamily="34" charset="-120"/>
              <a:ea typeface="DFPNYuanMXBold-B5" panose="020F0800000000000000" pitchFamily="34" charset="-12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0248434-9C61-41F4-A114-1150E5A77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4493313"/>
            <a:ext cx="44999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zh-TW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起初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神創造天地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（創世記 </a:t>
            </a:r>
            <a:r>
              <a:rPr lang="en-US" altLang="zh-CN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0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fr-CA" sz="2000" b="1" kern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8C3D73-5C2A-4880-B269-62BF8ED6035B}"/>
              </a:ext>
            </a:extLst>
          </p:cNvPr>
          <p:cNvSpPr txBox="1"/>
          <p:nvPr/>
        </p:nvSpPr>
        <p:spPr>
          <a:xfrm>
            <a:off x="395536" y="339502"/>
            <a:ext cx="84653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起初</a:t>
            </a:r>
            <a:endParaRPr lang="en-CA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時間</a:t>
            </a:r>
            <a:endParaRPr lang="en-CA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因果</a:t>
            </a:r>
            <a:endParaRPr lang="en-CA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CA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第一因？</a:t>
            </a:r>
            <a:endParaRPr lang="en-CA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天地 </a:t>
            </a:r>
            <a:r>
              <a:rPr lang="en-US" altLang="zh-CN" sz="3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 heavens and the earth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整個世界</a:t>
            </a:r>
            <a:endParaRPr lang="en-CA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CA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空間</a:t>
            </a:r>
            <a:endParaRPr lang="en-CA" sz="36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1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1815</Words>
  <Application>Microsoft Office PowerPoint</Application>
  <PresentationFormat>On-screen Show (16:9)</PresentationFormat>
  <Paragraphs>124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DFHaiBao Std W12</vt:lpstr>
      <vt:lpstr>DFPNYuanMXBold-B5</vt:lpstr>
      <vt:lpstr>Microsoft YaHei</vt:lpstr>
      <vt:lpstr>Microsoft YaHei UI</vt:lpstr>
      <vt:lpstr>PMingLiU-ExtB</vt:lpstr>
      <vt:lpstr>Arial</vt:lpstr>
      <vt:lpstr>Calibri</vt:lpstr>
      <vt:lpstr>Times New Roman</vt:lpstr>
      <vt:lpstr>Wingdings</vt:lpstr>
      <vt:lpstr>Modèle par défaut</vt:lpstr>
      <vt:lpstr>非常人生、非常信仰 創世記的反思</vt:lpstr>
      <vt:lpstr>非常時期的人生</vt:lpstr>
      <vt:lpstr>PowerPoint Presentation</vt:lpstr>
      <vt:lpstr>PowerPoint Presentation</vt:lpstr>
      <vt:lpstr>起初，神創造天地 （創世記 1：1）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自從造天地以來，神的永能和神性是明明可知的，雖是眼不能見，但藉著所造之物就可以曉得，叫人無可推諉。 （羅馬書1：19）</vt:lpstr>
    </vt:vector>
  </TitlesOfParts>
  <Company>Party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Ric</dc:creator>
  <cp:lastModifiedBy>Derek Ou</cp:lastModifiedBy>
  <cp:revision>132</cp:revision>
  <dcterms:created xsi:type="dcterms:W3CDTF">2008-05-06T17:35:57Z</dcterms:created>
  <dcterms:modified xsi:type="dcterms:W3CDTF">2020-04-07T18:23:00Z</dcterms:modified>
</cp:coreProperties>
</file>