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78924"/>
  </p:normalViewPr>
  <p:slideViewPr>
    <p:cSldViewPr snapToGrid="0" snapToObjects="1" showGuides="1">
      <p:cViewPr varScale="1">
        <p:scale>
          <a:sx n="59" d="100"/>
          <a:sy n="59" d="100"/>
        </p:scale>
        <p:origin x="1160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75000"/>
              <a:buChar char="-"/>
            </a:pPr>
            <a:r>
              <a:t>工作環境 - 一呼百應？別人對你的尊重 (Jean Mapa的例子）</a:t>
            </a:r>
          </a:p>
          <a:p>
            <a:endParaRPr/>
          </a:p>
          <a:p>
            <a:pPr marL="279400" indent="-279400">
              <a:buSzPct val="75000"/>
              <a:buChar char="-"/>
            </a:pPr>
            <a:r>
              <a:t>教會（Derek request ppt before bible school)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生命之道</a:t>
            </a:r>
          </a:p>
          <a:p>
            <a:r>
              <a:t>梁國權老師</a:t>
            </a:r>
          </a:p>
          <a:p>
            <a:r>
              <a:t>約書亞記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79400" indent="-279400">
              <a:buSzPct val="75000"/>
              <a:buChar char="-"/>
            </a:lvl1pPr>
          </a:lstStyle>
          <a:p>
            <a:r>
              <a:t>Depends on your ability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75000"/>
              <a:buChar char="-"/>
            </a:pPr>
            <a:r>
              <a:t>Since Adam and Eve sinned, we only focus on ME</a:t>
            </a:r>
          </a:p>
          <a:p>
            <a:pPr marL="279400" indent="-279400">
              <a:buSzPct val="75000"/>
              <a:buChar char="-"/>
            </a:pPr>
            <a:r>
              <a:t>個人利益大過一切</a:t>
            </a:r>
          </a:p>
          <a:p>
            <a:pPr marL="279400" indent="-279400">
              <a:buSzPct val="75000"/>
              <a:buChar char="-"/>
            </a:pPr>
            <a:r>
              <a:t>與人爭拗</a:t>
            </a:r>
          </a:p>
          <a:p>
            <a:pPr marL="279400" indent="-279400">
              <a:buSzPct val="75000"/>
              <a:buChar char="-"/>
            </a:pPr>
            <a:r>
              <a:t>推舉一小撮人，賦予他們權力，讓他能夠管理人群，保障人的權益</a:t>
            </a:r>
          </a:p>
          <a:p>
            <a:pPr marL="279400" indent="-279400">
              <a:buSzPct val="75000"/>
              <a:buChar char="-"/>
            </a:pPr>
            <a:r>
              <a:t>族長，村長，市長，省長，國家元首。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75000"/>
              <a:buChar char="-"/>
            </a:pPr>
            <a:r>
              <a:t>權力帶有責任</a:t>
            </a:r>
          </a:p>
          <a:p>
            <a:pPr marL="279400" indent="-279400">
              <a:buSzPct val="75000"/>
              <a:buChar char="-"/>
            </a:pPr>
            <a:r>
              <a:t>如何使用權力就會有不同的結果</a:t>
            </a:r>
          </a:p>
          <a:p>
            <a:pPr marL="279400" indent="-279400">
              <a:buSzPct val="75000"/>
              <a:buChar char="-"/>
            </a:pPr>
            <a:r>
              <a:t>無上的權力可以令世界更和平，也可以令世界更危險 （depends how big your button)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Physical Force 武力</a:t>
            </a:r>
          </a:p>
          <a:p>
            <a:r>
              <a:t>Wealth 財力</a:t>
            </a:r>
          </a:p>
          <a:p>
            <a:r>
              <a:t>State Action 國家行動 （利用法律以及行政命令去規範人民）</a:t>
            </a:r>
          </a:p>
          <a:p>
            <a:r>
              <a:t>Social Norms （人與人之間嘅討論，social media)</a:t>
            </a:r>
          </a:p>
          <a:p>
            <a:r>
              <a:t>Ideas 意見 (男女平等，保護環境)</a:t>
            </a:r>
          </a:p>
          <a:p>
            <a:r>
              <a:t>Numbers 人數</a:t>
            </a:r>
          </a:p>
          <a:p>
            <a:endParaRPr/>
          </a:p>
          <a:p>
            <a:r>
              <a:t>We will come back to this and how we can apply it to christianity.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3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看完這幾幅圖畫後，你知道你為何希望擁有權力嗎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為何我們希望擁有權力？</a:t>
            </a:r>
          </a:p>
          <a:p>
            <a:endParaRPr/>
          </a:p>
          <a:p>
            <a:r>
              <a:t>1 權力能夠讓事情按着我們心意成就</a:t>
            </a:r>
          </a:p>
          <a:p>
            <a:r>
              <a:t>2 權力讓我們可以得心應手</a:t>
            </a:r>
          </a:p>
          <a:p>
            <a:endParaRPr/>
          </a:p>
          <a:p>
            <a:r>
              <a:t>政治議題 - Keystone XL, BC pipe</a:t>
            </a:r>
          </a:p>
          <a:p>
            <a:endParaRPr/>
          </a:p>
          <a:p>
            <a:r>
              <a:t>Traffic light example</a:t>
            </a:r>
          </a:p>
          <a:p>
            <a:endParaRPr/>
          </a:p>
          <a:p>
            <a:r>
              <a:t>所有東西都按著我的心意而行，有神的能力，這就是令人陶醉的原因。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是什麼令皇帝那麼憤怒？ Pride</a:t>
            </a:r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689100" y="4445000"/>
            <a:ext cx="21005800" cy="2413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9100" y="6845300"/>
            <a:ext cx="21005800" cy="2159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9856" y="13049250"/>
            <a:ext cx="508103" cy="5207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85250"/>
            <a:ext cx="19621500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4400" i="1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5999360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21"/>
          </p:nvPr>
        </p:nvSpPr>
        <p:spPr>
          <a:xfrm>
            <a:off x="-2171700" y="-152400"/>
            <a:ext cx="28930759" cy="1437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hd.png" descr="chalk_line_box_hd.png"/>
          <p:cNvPicPr>
            <a:picLocks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635000" y="9550400"/>
            <a:ext cx="23063200" cy="328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>
            <a:spLocks noGrp="1"/>
          </p:cNvSpPr>
          <p:nvPr>
            <p:ph type="pic" idx="21"/>
          </p:nvPr>
        </p:nvSpPr>
        <p:spPr>
          <a:xfrm>
            <a:off x="666750" y="-1562100"/>
            <a:ext cx="23063200" cy="1187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1689100" y="9753600"/>
            <a:ext cx="21005800" cy="1333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9100" y="11023600"/>
            <a:ext cx="21005800" cy="1676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9856" y="13017500"/>
            <a:ext cx="508103" cy="5207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689100" y="5499100"/>
            <a:ext cx="21005800" cy="27305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idx="21"/>
          </p:nvPr>
        </p:nvSpPr>
        <p:spPr>
          <a:xfrm>
            <a:off x="12077700" y="850900"/>
            <a:ext cx="10642600" cy="159659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689100" y="1295400"/>
            <a:ext cx="9525000" cy="5765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9100" y="7251700"/>
            <a:ext cx="9525000" cy="5181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9856" y="13017500"/>
            <a:ext cx="508103" cy="5207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21"/>
          </p:nvPr>
        </p:nvSpPr>
        <p:spPr>
          <a:xfrm>
            <a:off x="12511366" y="2415958"/>
            <a:ext cx="9261150" cy="138953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683000"/>
            <a:ext cx="10007600" cy="8255000"/>
          </a:xfrm>
          <a:prstGeom prst="rect">
            <a:avLst/>
          </a:prstGeom>
        </p:spPr>
        <p:txBody>
          <a:bodyPr/>
          <a:lstStyle>
            <a:lvl1pPr marL="533400" indent="-533400">
              <a:lnSpc>
                <a:spcPct val="90000"/>
              </a:lnSpc>
              <a:defRPr sz="4400"/>
            </a:lvl1pPr>
            <a:lvl2pPr marL="1066800" indent="-533400">
              <a:lnSpc>
                <a:spcPct val="90000"/>
              </a:lnSpc>
              <a:defRPr sz="4400"/>
            </a:lvl2pPr>
            <a:lvl3pPr marL="1600200" indent="-533400">
              <a:lnSpc>
                <a:spcPct val="90000"/>
              </a:lnSpc>
              <a:defRPr sz="4400"/>
            </a:lvl3pPr>
            <a:lvl4pPr marL="2133600" indent="-533400">
              <a:lnSpc>
                <a:spcPct val="90000"/>
              </a:lnSpc>
              <a:defRPr sz="4400"/>
            </a:lvl4pPr>
            <a:lvl5pPr marL="2667000" indent="-533400">
              <a:lnSpc>
                <a:spcPct val="90000"/>
              </a:lnSpc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30500"/>
            <a:ext cx="21005800" cy="825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half" idx="21"/>
          </p:nvPr>
        </p:nvSpPr>
        <p:spPr>
          <a:xfrm>
            <a:off x="12344400" y="4356100"/>
            <a:ext cx="11379200" cy="918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22"/>
          </p:nvPr>
        </p:nvSpPr>
        <p:spPr>
          <a:xfrm>
            <a:off x="12293600" y="304800"/>
            <a:ext cx="11315700" cy="730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23"/>
          </p:nvPr>
        </p:nvSpPr>
        <p:spPr>
          <a:xfrm>
            <a:off x="647700" y="-711200"/>
            <a:ext cx="11379200" cy="1714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hd.png" descr="chalk_line_hd.png"/>
          <p:cNvPicPr>
            <a:picLocks/>
          </p:cNvPicPr>
          <p:nvPr/>
        </p:nvPicPr>
        <p:blipFill>
          <a:blip r:embed="rId15">
            <a:alphaModFix amt="45000"/>
          </a:blip>
          <a:stretch>
            <a:fillRect/>
          </a:stretch>
        </p:blipFill>
        <p:spPr>
          <a:xfrm>
            <a:off x="736600" y="495300"/>
            <a:ext cx="22910800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889000"/>
            <a:ext cx="21005800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683000"/>
            <a:ext cx="210058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0996" y="13017500"/>
            <a:ext cx="50810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1" i="0" cap="all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all" spc="528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0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eric_liu_how_to_understand_power/transcript?language=zh-tw#t-41153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權力的誘惑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 spc="1040"/>
            </a:lvl1pPr>
          </a:lstStyle>
          <a:p>
            <a:r>
              <a:t>權力的誘惑</a:t>
            </a:r>
          </a:p>
        </p:txBody>
      </p:sp>
      <p:sp>
        <p:nvSpPr>
          <p:cNvPr id="122" name="Jan 30/31, 2021 Eddie Ch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 spc="616"/>
            </a:lvl1pPr>
          </a:lstStyle>
          <a:p>
            <a:r>
              <a:t>Jan 30/31, 2021 Eddie Chan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ower權力 + Character品行 = Great Citizen好市民"/>
          <p:cNvSpPr txBox="1"/>
          <p:nvPr/>
        </p:nvSpPr>
        <p:spPr>
          <a:xfrm>
            <a:off x="1221982" y="10716766"/>
            <a:ext cx="21331149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800"/>
            </a:pPr>
            <a:r>
              <a:t>Power</a:t>
            </a:r>
            <a:r>
              <a:rPr sz="6500"/>
              <a:t>權力</a:t>
            </a:r>
            <a:r>
              <a:t> + Character</a:t>
            </a:r>
            <a:r>
              <a:rPr sz="6800"/>
              <a:t>品行</a:t>
            </a:r>
            <a:r>
              <a:t> = Great Citizen</a:t>
            </a:r>
            <a:r>
              <a:rPr sz="6700"/>
              <a:t>好市民</a:t>
            </a:r>
          </a:p>
        </p:txBody>
      </p:sp>
      <p:sp>
        <p:nvSpPr>
          <p:cNvPr id="159" name="6 main sources of civic power…"/>
          <p:cNvSpPr txBox="1"/>
          <p:nvPr/>
        </p:nvSpPr>
        <p:spPr>
          <a:xfrm>
            <a:off x="1900698" y="3798741"/>
            <a:ext cx="7601662" cy="567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6 main sources of civic power</a:t>
            </a:r>
          </a:p>
          <a:p>
            <a:pPr marL="838200" indent="-838200" algn="l">
              <a:buSzPct val="100000"/>
              <a:buAutoNum type="arabicPeriod"/>
            </a:pPr>
            <a:r>
              <a:t>Physical Force 武力</a:t>
            </a:r>
          </a:p>
          <a:p>
            <a:pPr marL="838200" indent="-838200" algn="l">
              <a:buSzPct val="100000"/>
              <a:buAutoNum type="arabicPeriod"/>
            </a:pPr>
            <a:r>
              <a:t>Wealth 財力</a:t>
            </a:r>
          </a:p>
          <a:p>
            <a:pPr marL="838200" indent="-838200" algn="l">
              <a:buSzPct val="100000"/>
              <a:buAutoNum type="arabicPeriod"/>
            </a:pPr>
            <a:r>
              <a:t>State Action 國家行動</a:t>
            </a:r>
          </a:p>
          <a:p>
            <a:pPr marL="838200" indent="-838200" algn="l">
              <a:buSzPct val="100000"/>
              <a:buAutoNum type="arabicPeriod"/>
            </a:pPr>
            <a:r>
              <a:t>Social Norms 社會輿論 </a:t>
            </a:r>
          </a:p>
          <a:p>
            <a:pPr marL="838200" indent="-838200" algn="l">
              <a:buSzPct val="100000"/>
              <a:buAutoNum type="arabicPeriod"/>
            </a:pPr>
            <a:r>
              <a:t>Ideas 意見</a:t>
            </a:r>
          </a:p>
          <a:p>
            <a:pPr marL="838200" indent="-838200" algn="l">
              <a:buSzPct val="100000"/>
              <a:buAutoNum type="arabicPeriod"/>
            </a:pPr>
            <a:r>
              <a:t>Numbers 人數</a:t>
            </a:r>
          </a:p>
        </p:txBody>
      </p:sp>
      <p:sp>
        <p:nvSpPr>
          <p:cNvPr id="160" name="權力是一樣中性的東西，…"/>
          <p:cNvSpPr txBox="1"/>
          <p:nvPr/>
        </p:nvSpPr>
        <p:spPr>
          <a:xfrm>
            <a:off x="1583513" y="1221080"/>
            <a:ext cx="930189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/>
            <a:r>
              <a:t>權力是一樣中性的東西，</a:t>
            </a:r>
          </a:p>
          <a:p>
            <a:pPr algn="l"/>
            <a:r>
              <a:t>例如金錢，火，物理，愛情，成功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為何我們希望擁有權力？"/>
          <p:cNvSpPr txBox="1"/>
          <p:nvPr/>
        </p:nvSpPr>
        <p:spPr>
          <a:xfrm>
            <a:off x="6756399" y="6121400"/>
            <a:ext cx="1087120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/>
            </a:lvl1pPr>
          </a:lstStyle>
          <a:p>
            <a:r>
              <a:t>為何我們希望擁有權力？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我們每天都會遇到權力"/>
          <p:cNvSpPr txBox="1">
            <a:spLocks noGrp="1"/>
          </p:cNvSpPr>
          <p:nvPr>
            <p:ph type="title"/>
          </p:nvPr>
        </p:nvSpPr>
        <p:spPr>
          <a:xfrm>
            <a:off x="6898992" y="495300"/>
            <a:ext cx="10586016" cy="13948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我們每天都會遇到權力</a:t>
            </a:r>
          </a:p>
        </p:txBody>
      </p:sp>
      <p:pic>
        <p:nvPicPr>
          <p:cNvPr id="167" name="cute-children-playing-tug-war-v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102" y="1906748"/>
            <a:ext cx="15961796" cy="11140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08" y="570742"/>
            <a:ext cx="11451233" cy="644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pl in washingt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0709" y="5826671"/>
            <a:ext cx="11536691" cy="757095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權力"/>
          <p:cNvSpPr txBox="1"/>
          <p:nvPr/>
        </p:nvSpPr>
        <p:spPr>
          <a:xfrm>
            <a:off x="736600" y="9612148"/>
            <a:ext cx="2400301" cy="1701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權力</a:t>
            </a:r>
          </a:p>
        </p:txBody>
      </p:sp>
      <p:sp>
        <p:nvSpPr>
          <p:cNvPr id="175" name="權利"/>
          <p:cNvSpPr txBox="1"/>
          <p:nvPr/>
        </p:nvSpPr>
        <p:spPr>
          <a:xfrm>
            <a:off x="20934081" y="3791401"/>
            <a:ext cx="2400301" cy="1701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權利</a:t>
            </a:r>
          </a:p>
        </p:txBody>
      </p:sp>
      <p:pic>
        <p:nvPicPr>
          <p:cNvPr id="176" name="PinClipart.com_twitter-clip-art_38740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2818" y="7037081"/>
            <a:ext cx="7650547" cy="2231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4252" y="7313448"/>
            <a:ext cx="9824447" cy="552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72982" y="10652846"/>
            <a:ext cx="3195717" cy="216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70" y="784831"/>
            <a:ext cx="8494094" cy="444524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權力"/>
          <p:cNvSpPr txBox="1"/>
          <p:nvPr/>
        </p:nvSpPr>
        <p:spPr>
          <a:xfrm>
            <a:off x="1205870" y="5230072"/>
            <a:ext cx="2400301" cy="1701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權力</a:t>
            </a:r>
          </a:p>
        </p:txBody>
      </p:sp>
      <p:sp>
        <p:nvSpPr>
          <p:cNvPr id="182" name="權利"/>
          <p:cNvSpPr txBox="1"/>
          <p:nvPr/>
        </p:nvSpPr>
        <p:spPr>
          <a:xfrm>
            <a:off x="20768397" y="5493201"/>
            <a:ext cx="2400301" cy="1701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2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walmart retu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9238" y="2674686"/>
            <a:ext cx="19865524" cy="951889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權力"/>
          <p:cNvSpPr txBox="1"/>
          <p:nvPr/>
        </p:nvSpPr>
        <p:spPr>
          <a:xfrm>
            <a:off x="14457057" y="5816599"/>
            <a:ext cx="2400301" cy="1701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權力</a:t>
            </a:r>
          </a:p>
        </p:txBody>
      </p:sp>
      <p:sp>
        <p:nvSpPr>
          <p:cNvPr id="186" name="權利"/>
          <p:cNvSpPr txBox="1"/>
          <p:nvPr/>
        </p:nvSpPr>
        <p:spPr>
          <a:xfrm>
            <a:off x="7887491" y="5816599"/>
            <a:ext cx="2400301" cy="1701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  <p:bldP spid="186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323" y="592585"/>
            <a:ext cx="21772648" cy="1224711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權力"/>
          <p:cNvSpPr txBox="1"/>
          <p:nvPr/>
        </p:nvSpPr>
        <p:spPr>
          <a:xfrm>
            <a:off x="6414310" y="957026"/>
            <a:ext cx="2400301" cy="1701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權力</a:t>
            </a:r>
          </a:p>
        </p:txBody>
      </p:sp>
      <p:sp>
        <p:nvSpPr>
          <p:cNvPr id="190" name="權利"/>
          <p:cNvSpPr txBox="1"/>
          <p:nvPr/>
        </p:nvSpPr>
        <p:spPr>
          <a:xfrm>
            <a:off x="20768397" y="5493201"/>
            <a:ext cx="2400301" cy="1701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15060000" rotWithShape="0">
              <a:srgbClr val="3C3C3C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權利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190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400" y="904000"/>
            <a:ext cx="18443200" cy="1152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為何我們希望擁有權力？"/>
          <p:cNvSpPr txBox="1"/>
          <p:nvPr/>
        </p:nvSpPr>
        <p:spPr>
          <a:xfrm>
            <a:off x="6756399" y="1875753"/>
            <a:ext cx="1087120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/>
            </a:lvl1pPr>
          </a:lstStyle>
          <a:p>
            <a:r>
              <a:t>為何我們希望擁有權力？</a:t>
            </a:r>
          </a:p>
        </p:txBody>
      </p:sp>
      <p:sp>
        <p:nvSpPr>
          <p:cNvPr id="195" name="“如果我可以控制____，我就高枕無憂了”…"/>
          <p:cNvSpPr txBox="1"/>
          <p:nvPr/>
        </p:nvSpPr>
        <p:spPr>
          <a:xfrm>
            <a:off x="3411118" y="5474174"/>
            <a:ext cx="17561764" cy="3749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58800" indent="-558800" algn="l">
              <a:buSzPct val="75000"/>
              <a:buChar char="•"/>
              <a:defRPr sz="6700"/>
            </a:pPr>
            <a:r>
              <a:t>“如果我可以控制____，我就高枕無憂了”</a:t>
            </a:r>
          </a:p>
          <a:p>
            <a:pPr marL="558800" indent="-558800" algn="l">
              <a:buSzPct val="75000"/>
              <a:buChar char="•"/>
              <a:defRPr sz="6700"/>
            </a:pPr>
            <a:r>
              <a:t>“如果我無法控制____，我就不會有好日子了”</a:t>
            </a:r>
          </a:p>
          <a:p>
            <a:pPr marL="558800" indent="-558800" algn="l">
              <a:buSzPct val="75000"/>
              <a:buChar char="•"/>
              <a:defRPr sz="6700"/>
            </a:pPr>
            <a:r>
              <a:t>“如果我的敵人控制了____，我就死定了”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ower is the ability to make others do what you wold have them to do."/>
          <p:cNvSpPr txBox="1"/>
          <p:nvPr/>
        </p:nvSpPr>
        <p:spPr>
          <a:xfrm>
            <a:off x="1278642" y="5033557"/>
            <a:ext cx="214865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r>
              <a:t>Power is the ability to make others do what you wold have them to do.</a:t>
            </a:r>
          </a:p>
        </p:txBody>
      </p:sp>
      <p:sp>
        <p:nvSpPr>
          <p:cNvPr id="200" name="權力就是使別人做你想他們做什麼的能力。"/>
          <p:cNvSpPr txBox="1"/>
          <p:nvPr/>
        </p:nvSpPr>
        <p:spPr>
          <a:xfrm>
            <a:off x="1879600" y="6049557"/>
            <a:ext cx="20624801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8500"/>
            </a:pPr>
            <a:r>
              <a:t>權力就是使別人做你想他們做什麼的能力。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如果你不介意我邀請你說話，請盡量開鏡頭，我可能叫你名…"/>
          <p:cNvSpPr txBox="1"/>
          <p:nvPr/>
        </p:nvSpPr>
        <p:spPr>
          <a:xfrm>
            <a:off x="1044102" y="3604749"/>
            <a:ext cx="17100832" cy="781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 algn="l">
              <a:buSzPct val="75000"/>
              <a:buChar char="•"/>
              <a:defRPr sz="7200"/>
            </a:pPr>
            <a:r>
              <a:t>如果你不介意我邀請你說話，請盡量開鏡頭，我可能叫你名</a:t>
            </a:r>
          </a:p>
          <a:p>
            <a:pPr marL="558800" indent="-558800" algn="l">
              <a:buSzPct val="75000"/>
              <a:buChar char="•"/>
              <a:defRPr sz="7200"/>
            </a:pPr>
            <a:r>
              <a:t>如果你突然想分享的話，可以unmute，然後講「Hello，我想分享」</a:t>
            </a:r>
          </a:p>
          <a:p>
            <a:pPr marL="558800" indent="-558800" algn="l">
              <a:buSzPct val="75000"/>
              <a:buChar char="•"/>
              <a:defRPr sz="7200"/>
            </a:pPr>
            <a:r>
              <a:t>如果你not available說話的話，可以關鏡頭以及mute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從最有權力的人成為一個謙卑人"/>
          <p:cNvSpPr txBox="1"/>
          <p:nvPr/>
        </p:nvSpPr>
        <p:spPr>
          <a:xfrm>
            <a:off x="1622514" y="1724561"/>
            <a:ext cx="86487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從最有權力的人成為一個謙卑人</a:t>
            </a:r>
          </a:p>
        </p:txBody>
      </p:sp>
      <p:sp>
        <p:nvSpPr>
          <p:cNvPr id="205" name="巴比倫王尼布甲尼撒"/>
          <p:cNvSpPr txBox="1"/>
          <p:nvPr/>
        </p:nvSpPr>
        <p:spPr>
          <a:xfrm>
            <a:off x="1021792" y="505361"/>
            <a:ext cx="73152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/>
            </a:lvl1pPr>
          </a:lstStyle>
          <a:p>
            <a:r>
              <a:t>巴比倫王尼布甲尼撒</a:t>
            </a:r>
          </a:p>
        </p:txBody>
      </p:sp>
      <p:pic>
        <p:nvPicPr>
          <p:cNvPr id="206" name="Screen Shot 2021-01-27 at 8.1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97" y="3937659"/>
            <a:ext cx="15020329" cy="9492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8997" y="288940"/>
            <a:ext cx="11145981" cy="7546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7680" y="7421270"/>
            <a:ext cx="8049720" cy="603729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但 1:1  猶大王約雅敬在位第三年，巴比倫王尼布甲尼撒來到耶路撒冷，將城圍困。…"/>
          <p:cNvSpPr txBox="1"/>
          <p:nvPr/>
        </p:nvSpPr>
        <p:spPr>
          <a:xfrm>
            <a:off x="1021792" y="2677061"/>
            <a:ext cx="11736964" cy="103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但 1:1  猶大王約雅敬在位第三年，巴比倫王尼布甲尼撒來到耶路撒冷，將城圍困。</a:t>
            </a:r>
          </a:p>
          <a:p>
            <a:pPr algn="l">
              <a:defRPr sz="2500"/>
            </a:pPr>
            <a:r>
              <a:t>但 1:2  </a:t>
            </a:r>
            <a:r>
              <a:rPr>
                <a:solidFill>
                  <a:srgbClr val="FF2600"/>
                </a:solidFill>
              </a:rPr>
              <a:t>主將</a:t>
            </a:r>
            <a:r>
              <a:t>猶大王約雅敬，並神殿中器皿的幾分交付他手。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但2:1-12…"/>
          <p:cNvSpPr txBox="1"/>
          <p:nvPr/>
        </p:nvSpPr>
        <p:spPr>
          <a:xfrm>
            <a:off x="876219" y="659772"/>
            <a:ext cx="16256646" cy="1201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/>
            </a:pPr>
            <a:r>
              <a:t>但2:1-12</a:t>
            </a:r>
          </a:p>
          <a:p>
            <a:pPr algn="l">
              <a:defRPr sz="3500"/>
            </a:pPr>
            <a:r>
              <a:t>1  尼布甲尼撒在位第二年，他做了夢，心裡煩亂，不能睡覺。2  王吩咐人將術士、用法術的、行邪術的，和迦勒底人召來，要他們將王的夢告訴王，他們就來站在王前。3  王對他們說：「我做了一夢，心裡煩亂，要知道這是什麼夢。」4  迦勒底人用亞蘭的言語對王說：「</a:t>
            </a:r>
            <a:r>
              <a:rPr>
                <a:solidFill>
                  <a:srgbClr val="0433FF"/>
                </a:solidFill>
              </a:rPr>
              <a:t>願王萬歲！請將那夢告訴僕人，僕人就可以講解。</a:t>
            </a:r>
            <a:r>
              <a:t>」5  王回答迦勒底人說：「</a:t>
            </a:r>
            <a:r>
              <a:rPr>
                <a:solidFill>
                  <a:srgbClr val="FF2600"/>
                </a:solidFill>
              </a:rPr>
              <a:t>夢我已經忘了（或作：我已定命；八節同），你們若不將夢和夢的講解告訴我，就必被凌遲，你們的房屋必成為糞堆；6  你們若將夢和夢的講解告訴我，就必從我這裡得贈品和賞賜，並大尊榮。現在你們要將夢和夢的講解告訴我。</a:t>
            </a:r>
            <a:r>
              <a:t>」</a:t>
            </a:r>
          </a:p>
          <a:p>
            <a:pPr algn="l">
              <a:defRPr sz="3500"/>
            </a:pPr>
            <a:endParaRPr/>
          </a:p>
          <a:p>
            <a:pPr algn="l">
              <a:defRPr sz="3500"/>
            </a:pPr>
            <a:r>
              <a:t>7  他們第二次對王說：「</a:t>
            </a:r>
            <a:r>
              <a:rPr>
                <a:solidFill>
                  <a:srgbClr val="0433FF"/>
                </a:solidFill>
              </a:rPr>
              <a:t>請王將夢告訴僕人，僕人就可以講解。</a:t>
            </a:r>
            <a:r>
              <a:t>」8  王回答說：「</a:t>
            </a:r>
            <a:r>
              <a:rPr>
                <a:solidFill>
                  <a:srgbClr val="FF2600"/>
                </a:solidFill>
              </a:rPr>
              <a:t>我准知道你們是故意遲延，因為你們知道那夢我已經忘了。</a:t>
            </a:r>
            <a:r>
              <a:t>9  你們若不將夢告訴我，只有一法待你們；因為你們預備了謊言亂語向我說，要等候時勢改變。現在你們要將夢告訴我，因我知道你們能將夢的講解告訴我。」10  迦勒底人在王面前回答說：「世上沒有人能將王所問的事說出來；因為沒有君王、大臣、掌權的向術士，或用法術的，或迦勒底人問過這樣的事。11  王所問的事甚難。</a:t>
            </a:r>
            <a:r>
              <a:rPr>
                <a:solidFill>
                  <a:srgbClr val="0433FF"/>
                </a:solidFill>
              </a:rPr>
              <a:t>除了不與世人同居的神明，沒有人在王面前能說出來。</a:t>
            </a:r>
            <a:r>
              <a:t>」</a:t>
            </a:r>
          </a:p>
          <a:p>
            <a:pPr algn="l">
              <a:defRPr sz="3500"/>
            </a:pPr>
            <a:endParaRPr/>
          </a:p>
          <a:p>
            <a:pPr algn="l">
              <a:defRPr sz="3500"/>
            </a:pPr>
            <a:r>
              <a:t>12  因此，</a:t>
            </a:r>
            <a:r>
              <a:rPr>
                <a:solidFill>
                  <a:srgbClr val="FF40FF"/>
                </a:solidFill>
              </a:rPr>
              <a:t>王氣忿忿地大發烈怒，吩咐滅絕巴比倫所有的哲士。</a:t>
            </a:r>
          </a:p>
        </p:txBody>
      </p:sp>
      <p:pic>
        <p:nvPicPr>
          <p:cNvPr id="2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1400" y="8267700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1400" y="1680894"/>
            <a:ext cx="6096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尼布甲尼撒是一個什麼性格的人？"/>
          <p:cNvSpPr txBox="1"/>
          <p:nvPr/>
        </p:nvSpPr>
        <p:spPr>
          <a:xfrm rot="20266386">
            <a:off x="6229349" y="6254750"/>
            <a:ext cx="11925301" cy="12065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尼布甲尼撒是一個什麼性格的人？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但2:31-35…"/>
          <p:cNvSpPr txBox="1"/>
          <p:nvPr/>
        </p:nvSpPr>
        <p:spPr>
          <a:xfrm>
            <a:off x="954008" y="617579"/>
            <a:ext cx="10385109" cy="84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/>
            </a:pPr>
            <a:r>
              <a:t>但2:31-35</a:t>
            </a:r>
          </a:p>
          <a:p>
            <a:pPr algn="l">
              <a:defRPr sz="4200"/>
            </a:pPr>
            <a:r>
              <a:t>31 王啊，你夢見一個大像，這像甚高，極其光耀，站在你面前，形狀甚是可怕。32  這像的</a:t>
            </a:r>
            <a:r>
              <a:rPr>
                <a:solidFill>
                  <a:srgbClr val="FF2600"/>
                </a:solidFill>
              </a:rPr>
              <a:t>頭是精金</a:t>
            </a:r>
            <a:r>
              <a:t>的，</a:t>
            </a:r>
            <a:r>
              <a:rPr>
                <a:solidFill>
                  <a:srgbClr val="FF2600"/>
                </a:solidFill>
              </a:rPr>
              <a:t>胸膛和膀臂是銀</a:t>
            </a:r>
            <a:r>
              <a:t>的，</a:t>
            </a:r>
            <a:r>
              <a:rPr>
                <a:solidFill>
                  <a:srgbClr val="FF2600"/>
                </a:solidFill>
              </a:rPr>
              <a:t>肚腹和腰是銅</a:t>
            </a:r>
            <a:r>
              <a:t>的，33  </a:t>
            </a:r>
            <a:r>
              <a:rPr>
                <a:solidFill>
                  <a:srgbClr val="FF2600"/>
                </a:solidFill>
              </a:rPr>
              <a:t>腿是鐵</a:t>
            </a:r>
            <a:r>
              <a:t>的，</a:t>
            </a:r>
            <a:r>
              <a:rPr>
                <a:solidFill>
                  <a:srgbClr val="FF2600"/>
                </a:solidFill>
              </a:rPr>
              <a:t>腳是半鐵半泥</a:t>
            </a:r>
            <a:r>
              <a:t>的。34  你觀看，見有一塊非人手鑿出來的石頭打在這像半鐵半泥的腳上，把腳砸碎；35  於是金、銀、銅、鐵、泥都一同砸得粉碎，成如夏天禾場上的糠秕，被風吹散，無處可尋。打碎這像的石頭變成一座大山，充滿天下。</a:t>
            </a:r>
          </a:p>
        </p:txBody>
      </p:sp>
      <p:pic>
        <p:nvPicPr>
          <p:cNvPr id="2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0" y="0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0" y="58584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0" y="4572000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0" y="9144000"/>
            <a:ext cx="6044256" cy="4533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0826" y="4630584"/>
            <a:ext cx="6096001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0826" y="9144000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3965" y="8811165"/>
            <a:ext cx="6488035" cy="4866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但2:46-49…"/>
          <p:cNvSpPr txBox="1"/>
          <p:nvPr/>
        </p:nvSpPr>
        <p:spPr>
          <a:xfrm>
            <a:off x="1251146" y="1369806"/>
            <a:ext cx="12016702" cy="804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但2:46-49</a:t>
            </a:r>
          </a:p>
          <a:p>
            <a:pPr algn="l"/>
            <a:r>
              <a:t>46  當時，</a:t>
            </a:r>
            <a:r>
              <a:rPr>
                <a:solidFill>
                  <a:srgbClr val="FF2600"/>
                </a:solidFill>
              </a:rPr>
              <a:t>尼布甲尼撒王俯伏在地，向但以理下拜</a:t>
            </a:r>
            <a:r>
              <a:t>，並且吩咐人給他奉上供物和香品。47  王對但以理說：「你既能顯明這奧秘的事，你們的神誠然是萬神之神、萬王之主，又是顯明奧秘事的。」48  於是王高抬但以理，賞賜他許多上等禮物，派他管理巴比倫全省，又立他為總理，掌管巴比倫的一切哲士。49  但以理求王，王就派沙得拉、米煞、亞伯尼歌管理巴比倫省的事務，只是但以理常在朝中侍立。</a:t>
            </a:r>
          </a:p>
        </p:txBody>
      </p:sp>
      <p:pic>
        <p:nvPicPr>
          <p:cNvPr id="2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3057" y="495300"/>
            <a:ext cx="9614342" cy="721075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尼布甲尼撒王變得謙卑嗎？"/>
          <p:cNvSpPr txBox="1"/>
          <p:nvPr/>
        </p:nvSpPr>
        <p:spPr>
          <a:xfrm>
            <a:off x="5124449" y="10108194"/>
            <a:ext cx="14135101" cy="173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尼布甲尼撒王變得謙卑嗎？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638" y="0"/>
            <a:ext cx="6096001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638" y="4572000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638" y="9144000"/>
            <a:ext cx="6096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但3…"/>
          <p:cNvSpPr txBox="1"/>
          <p:nvPr/>
        </p:nvSpPr>
        <p:spPr>
          <a:xfrm>
            <a:off x="868593" y="645421"/>
            <a:ext cx="16025947" cy="1246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000"/>
            </a:pPr>
            <a:r>
              <a:t>但3</a:t>
            </a:r>
          </a:p>
          <a:p>
            <a:pPr algn="l">
              <a:defRPr sz="3000"/>
            </a:pPr>
            <a:r>
              <a:t>1  尼布甲尼撒王造了一個金像，高六十肘，寬六肘，立在巴比倫省杜拉平原。</a:t>
            </a:r>
          </a:p>
          <a:p>
            <a:pPr algn="l">
              <a:defRPr sz="3000"/>
            </a:pPr>
            <a:endParaRPr/>
          </a:p>
          <a:p>
            <a:pPr algn="l">
              <a:defRPr sz="3000"/>
            </a:pPr>
            <a:r>
              <a:t>4  那時傳令的大聲呼叫說：「各方、各國、各族的人哪，有令傳與你們：5  你們一聽見角、笛、琵琶、琴、瑟、笙，和各樣樂器的聲音，就當俯伏敬拜尼布甲尼撒王所立的金像。6  凡不俯伏敬拜的，必立時扔在烈火的窯中。」</a:t>
            </a:r>
          </a:p>
          <a:p>
            <a:pPr algn="l">
              <a:defRPr sz="3000"/>
            </a:pPr>
            <a:endParaRPr/>
          </a:p>
          <a:p>
            <a:pPr algn="l">
              <a:defRPr sz="3000"/>
            </a:pPr>
            <a:r>
              <a:t>13  當時，尼布甲尼撒</a:t>
            </a:r>
            <a:r>
              <a:rPr>
                <a:solidFill>
                  <a:srgbClr val="FF2600"/>
                </a:solidFill>
              </a:rPr>
              <a:t>沖沖大怒</a:t>
            </a:r>
            <a:r>
              <a:t>，吩咐人把沙得拉、米煞、亞伯尼歌帶過來，他們就把那些人帶到王面前。14  尼布甲尼撒問他們說：「沙得拉、米煞、亞伯尼歌，你們不事奉我的神，也不敬拜我所立的金像，是故意的嗎？</a:t>
            </a:r>
          </a:p>
          <a:p>
            <a:pPr algn="l">
              <a:defRPr sz="3000"/>
            </a:pPr>
            <a:endParaRPr/>
          </a:p>
          <a:p>
            <a:pPr algn="l">
              <a:defRPr sz="3000"/>
            </a:pPr>
            <a:r>
              <a:t>16  沙得拉、米煞、亞伯尼歌對王說：</a:t>
            </a:r>
            <a:r>
              <a:rPr>
                <a:solidFill>
                  <a:srgbClr val="615E5A"/>
                </a:solidFill>
              </a:rPr>
              <a:t>「</a:t>
            </a:r>
            <a:r>
              <a:rPr u="sng">
                <a:solidFill>
                  <a:srgbClr val="615E5A"/>
                </a:solidFill>
              </a:rPr>
              <a:t>尼布甲尼撒啊，這件事我們不必回答你；17  </a:t>
            </a:r>
            <a:r>
              <a:rPr u="sng">
                <a:solidFill>
                  <a:srgbClr val="0433FF"/>
                </a:solidFill>
              </a:rPr>
              <a:t>即便如此</a:t>
            </a:r>
            <a:r>
              <a:rPr u="sng">
                <a:solidFill>
                  <a:srgbClr val="615E5A"/>
                </a:solidFill>
              </a:rPr>
              <a:t>，我們所事奉的神能將我們從烈火的窯中救出來。王啊，他也必救我們脫離你的手；18  </a:t>
            </a:r>
            <a:r>
              <a:rPr u="sng">
                <a:solidFill>
                  <a:srgbClr val="0433FF"/>
                </a:solidFill>
              </a:rPr>
              <a:t>即或不然</a:t>
            </a:r>
            <a:r>
              <a:rPr u="sng">
                <a:solidFill>
                  <a:srgbClr val="615E5A"/>
                </a:solidFill>
              </a:rPr>
              <a:t>，王啊，你當知道我們決不事奉你的神，也不敬拜你所立的金像。」</a:t>
            </a:r>
            <a:r>
              <a:t>19  當時，</a:t>
            </a:r>
            <a:r>
              <a:rPr>
                <a:solidFill>
                  <a:srgbClr val="615E5A"/>
                </a:solidFill>
              </a:rPr>
              <a:t>尼布甲尼撒</a:t>
            </a:r>
            <a:r>
              <a:rPr>
                <a:solidFill>
                  <a:srgbClr val="FF2600"/>
                </a:solidFill>
              </a:rPr>
              <a:t>怒氣填胸</a:t>
            </a:r>
            <a:r>
              <a:rPr>
                <a:solidFill>
                  <a:srgbClr val="615E5A"/>
                </a:solidFill>
              </a:rPr>
              <a:t>，向沙得拉、米煞、亞伯尼歌變了臉色，吩咐人把窯燒熱，比尋常更加七倍</a:t>
            </a:r>
            <a:r>
              <a:t>；</a:t>
            </a:r>
          </a:p>
          <a:p>
            <a:pPr algn="l">
              <a:defRPr sz="3000"/>
            </a:pPr>
            <a:endParaRPr/>
          </a:p>
          <a:p>
            <a:pPr algn="l">
              <a:defRPr sz="3000"/>
            </a:pPr>
            <a:r>
              <a:t>26  於是，尼布甲尼撒就近烈火窯門，說：「至高神的僕人沙得拉、米煞、亞伯尼歌出來，上這裡來吧！」沙得拉、米煞、亞伯尼歌就從火中出來了。</a:t>
            </a:r>
          </a:p>
          <a:p>
            <a:pPr algn="l">
              <a:defRPr sz="3000"/>
            </a:pPr>
            <a:endParaRPr/>
          </a:p>
          <a:p>
            <a:pPr algn="l">
              <a:defRPr sz="3000"/>
            </a:pPr>
            <a:r>
              <a:t>28  尼布甲尼撒說：「</a:t>
            </a:r>
            <a:r>
              <a:rPr u="sng"/>
              <a:t>沙得拉、米煞、亞伯尼歌的神是應當稱頌的！他差遣使者救護倚靠他的僕人，他們不遵王命，捨去己身，在他們神以外不肯事奉敬拜別神。</a:t>
            </a:r>
            <a:r>
              <a:t>29  現在我降旨，無論何方、何國、何族的人，謗讟沙得拉、米煞、亞伯尼歌之神的，必被凌遲，他的房屋必成糞堆，因為沒有別神能這樣施行拯救。」</a:t>
            </a:r>
          </a:p>
        </p:txBody>
      </p:sp>
      <p:sp>
        <p:nvSpPr>
          <p:cNvPr id="233" name="尼布甲尼撒王變得謙卑嗎？"/>
          <p:cNvSpPr txBox="1"/>
          <p:nvPr/>
        </p:nvSpPr>
        <p:spPr>
          <a:xfrm rot="20857154">
            <a:off x="3810190" y="4824720"/>
            <a:ext cx="14135101" cy="17399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尼布甲尼撒王變得謙卑嗎？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713" y="8761354"/>
            <a:ext cx="7048287" cy="469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0514" y="11619"/>
            <a:ext cx="6196886" cy="819796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但4…"/>
          <p:cNvSpPr txBox="1"/>
          <p:nvPr/>
        </p:nvSpPr>
        <p:spPr>
          <a:xfrm>
            <a:off x="736600" y="495300"/>
            <a:ext cx="16434731" cy="12587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900"/>
            </a:pPr>
            <a:r>
              <a:t>但4</a:t>
            </a:r>
          </a:p>
          <a:p>
            <a:pPr algn="l">
              <a:defRPr sz="3900"/>
            </a:pPr>
            <a:r>
              <a:t>1  尼布甲尼撒王曉諭住在全地各方、各國、各族的人說：「願你們大享平安！</a:t>
            </a:r>
          </a:p>
          <a:p>
            <a:pPr algn="l">
              <a:defRPr sz="3900"/>
            </a:pPr>
            <a:r>
              <a:t>2  我樂意將至高的神向我所行的神蹟奇事宣揚出來。3  他的神蹟何其大！他的奇事何其盛！他的國是永遠的；他的權柄存到萬代！4  「我尼布甲尼撒安居在宮中，平順在殿內。5  我做了一夢，使我懼怕。我在床上的思念，並腦中的異象，使我驚惶。</a:t>
            </a:r>
          </a:p>
          <a:p>
            <a:pPr algn="l">
              <a:defRPr sz="3900"/>
            </a:pPr>
            <a:endParaRPr/>
          </a:p>
          <a:p>
            <a:pPr algn="l">
              <a:defRPr sz="3900"/>
            </a:pPr>
            <a:r>
              <a:t>10  「我在床上腦中的異象是這樣：我看見地當中有一棵樹，極其高大。11  那樹漸長，而且堅固，高得頂天，從地極都能看見，12  葉子華美，果子甚多，可作眾生的食物；田野的走獸臥在蔭下，天空的飛鳥宿在枝上；凡有血氣的都從這樹得食。13  「我在床上腦中的異象，見有一位守望的聖者從天而降。14  大聲呼叫說：『伐倒這樹！砍下枝子！搖掉葉子！拋散果子！使走獸離開樹下，飛鳥躲開樹枝。15  樹勢卻要留在地內，用鐵圈和銅圈箍住，在田野的青草中讓天露滴濕，使他與地上的獸一同吃草，16  使他的心改變，不如人心；給他一個獸心，使他經過七期（期：或作年；本章同）。17  這是守望者所發的命，聖者所出的令，好叫世人知道至高者在人的國中掌權，要將國賜與誰就賜與誰，或立極卑微的人執掌國權。』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但4…"/>
          <p:cNvSpPr txBox="1"/>
          <p:nvPr/>
        </p:nvSpPr>
        <p:spPr>
          <a:xfrm>
            <a:off x="736600" y="495299"/>
            <a:ext cx="14789936" cy="1065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400"/>
            </a:pPr>
            <a:r>
              <a:t>但4</a:t>
            </a:r>
          </a:p>
          <a:p>
            <a:pPr algn="l">
              <a:defRPr sz="5400"/>
            </a:pPr>
            <a:endParaRPr/>
          </a:p>
          <a:p>
            <a:pPr algn="l">
              <a:defRPr sz="5400"/>
            </a:pPr>
            <a:r>
              <a:t>24  「王啊，講解就是這樣：臨到我主我王的事是出於至高者的命。25  你必被趕出離開世人，與野地的獸同居，吃草如牛，被天露滴濕，且要經過七期。等你知道至高者在人的國中掌權，要將國賜與誰就賜與誰。26  守望者既吩咐存留樹勢，等你知道諸天掌權，以後你的國必定歸你。27  </a:t>
            </a:r>
            <a:r>
              <a:rPr>
                <a:solidFill>
                  <a:srgbClr val="FF2600"/>
                </a:solidFill>
              </a:rPr>
              <a:t>王啊，求你悅納我的諫言，以施行公義斷絕罪過，以憐憫窮人除掉罪孽，或者你的平安可以延長。</a:t>
            </a:r>
            <a:r>
              <a:t>」</a:t>
            </a:r>
          </a:p>
        </p:txBody>
      </p:sp>
      <p:sp>
        <p:nvSpPr>
          <p:cNvPr id="242" name="尼布甲尼撒王變得謙卑嗎？"/>
          <p:cNvSpPr txBox="1"/>
          <p:nvPr/>
        </p:nvSpPr>
        <p:spPr>
          <a:xfrm rot="20857154">
            <a:off x="6396618" y="1620152"/>
            <a:ext cx="14135101" cy="173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尼布甲尼撒王變得謙卑嗎？</a:t>
            </a:r>
          </a:p>
        </p:txBody>
      </p:sp>
      <p:pic>
        <p:nvPicPr>
          <p:cNvPr id="2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27400" y="7642426"/>
            <a:ext cx="7620001" cy="539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0" y="8293100"/>
            <a:ext cx="7620000" cy="539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但4:28-37…"/>
          <p:cNvSpPr txBox="1"/>
          <p:nvPr/>
        </p:nvSpPr>
        <p:spPr>
          <a:xfrm>
            <a:off x="736600" y="607200"/>
            <a:ext cx="22743533" cy="613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200"/>
            </a:pPr>
            <a:r>
              <a:t>但4:28-37</a:t>
            </a:r>
          </a:p>
          <a:p>
            <a:pPr algn="l">
              <a:defRPr sz="4200"/>
            </a:pPr>
            <a:r>
              <a:t>28  這事都臨到尼布甲尼撒王。29  過了十二個月，他遊行在巴比倫王宮裡（原文作上）。30  他說：「</a:t>
            </a:r>
            <a:r>
              <a:rPr>
                <a:solidFill>
                  <a:srgbClr val="0433FF"/>
                </a:solidFill>
              </a:rPr>
              <a:t>這大巴比倫不是我用大能大力建為京都，要顯我威嚴的榮耀嗎？</a:t>
            </a:r>
            <a:r>
              <a:t>」31  這話在王口中尚未說完，有聲音從天降下，說：「</a:t>
            </a:r>
            <a:r>
              <a:rPr>
                <a:solidFill>
                  <a:srgbClr val="FF2600"/>
                </a:solidFill>
              </a:rPr>
              <a:t>尼布甲尼撒王啊，有話對你說，你的國位離開你了。32  你必被趕出離開世人，與野地的獸同居，吃草如牛，且要經過七期。等你知道至高者在人的國中掌權，要將國賜與誰就賜與誰。</a:t>
            </a:r>
            <a:r>
              <a:t>」33  當時這話就應驗在尼布甲尼撒的身上，他被趕出離開世人，吃草如牛，身被天露滴濕，頭髮長長，好像鷹毛；指甲長長，如同鳥爪。</a:t>
            </a:r>
          </a:p>
        </p:txBody>
      </p:sp>
      <p:sp>
        <p:nvSpPr>
          <p:cNvPr id="247" name="34  日子滿足，我尼布甲尼撒舉目望天，我的聰明復歸於我，我便稱頌至高者，讚美尊敬活到永遠的神。他的權柄是永有的；他的國存到萬代。35  世上所有的居民都算為虛無；在天上的萬軍和世上的居民中，他都憑自己的意旨行事。無人能攔住他手，或問他說，你做什麼呢？36  那時，我的聰明復歸於我，為我國的榮耀、威嚴，和光耀也都復歸於我；並且我的謀士和大臣也來朝見我。我又得堅立在國位上，至大的權柄加增於我。37  現在我尼布甲尼撒讚美、尊崇、恭敬天上的王；因為他所做的全都誠實，他所行的也都公平。那行動驕傲的，他能降為卑"/>
          <p:cNvSpPr txBox="1"/>
          <p:nvPr/>
        </p:nvSpPr>
        <p:spPr>
          <a:xfrm>
            <a:off x="736600" y="6256126"/>
            <a:ext cx="15698442" cy="6900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200"/>
            </a:pPr>
            <a:r>
              <a:t>34  日子滿足，我尼布甲尼撒舉目望天，我的聰明復歸於我，我便稱頌至高者，讚美尊敬活到永遠的神。他的權柄是永有的；他的國存到萬代。35  世上所有的居民都算為虛無；在天上的萬軍和世上的居民中，他都憑自己的意旨行事。無人能攔住他手，或問他說，你做什麼呢？36  那時，我的聰明復歸於我，為我國的榮耀、威嚴，和光耀也都復歸於我；並且我的謀士和大臣也來朝見我。我又得堅立在國位上，至大的權柄加增於我。37  </a:t>
            </a:r>
            <a:r>
              <a:rPr>
                <a:solidFill>
                  <a:srgbClr val="615E5A"/>
                </a:solidFill>
              </a:rPr>
              <a:t>現在我尼布甲尼撒讚美、尊崇、恭敬天上的王；因為他所做的全都誠實，他所行的也都公平。</a:t>
            </a:r>
            <a:r>
              <a:rPr>
                <a:solidFill>
                  <a:srgbClr val="0433FF"/>
                </a:solidFill>
              </a:rPr>
              <a:t>那行動驕傲的，他能降為卑。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6221E3-ECD8-8A4A-AB7C-7040276DD40E}"/>
              </a:ext>
            </a:extLst>
          </p:cNvPr>
          <p:cNvSpPr txBox="1"/>
          <p:nvPr/>
        </p:nvSpPr>
        <p:spPr>
          <a:xfrm>
            <a:off x="9121698" y="6390091"/>
            <a:ext cx="54864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spc="0" normalizeH="0" baseline="0" dirty="0" err="1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沈祖堯分享</a:t>
            </a: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摩西與約書亞…"/>
          <p:cNvSpPr txBox="1"/>
          <p:nvPr/>
        </p:nvSpPr>
        <p:spPr>
          <a:xfrm>
            <a:off x="2235707" y="4460250"/>
            <a:ext cx="19912585" cy="4793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摩西與約書亞</a:t>
            </a:r>
          </a:p>
          <a:p>
            <a:endParaRPr/>
          </a:p>
          <a:p>
            <a:r>
              <a:t>申 34:5  於是，</a:t>
            </a:r>
            <a:r>
              <a:rPr u="sng"/>
              <a:t>耶和華的僕人</a:t>
            </a:r>
            <a:r>
              <a:t>摩西死在摩押地，正如耶和華所說的。</a:t>
            </a:r>
          </a:p>
          <a:p>
            <a:endParaRPr/>
          </a:p>
          <a:p>
            <a:r>
              <a:t>書 24:29  這些事以後，</a:t>
            </a:r>
            <a:r>
              <a:rPr u="sng"/>
              <a:t>耶和華的僕人</a:t>
            </a:r>
            <a:r>
              <a:t>嫩的兒子約書亞，正一百一十歲，就死了。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. 偶像和假神 - 任何比上帝更重要、更渴望的事物 （例如：愛情，成功，想要的東西，權力）…"/>
          <p:cNvSpPr txBox="1"/>
          <p:nvPr/>
        </p:nvSpPr>
        <p:spPr>
          <a:xfrm>
            <a:off x="1707426" y="2075589"/>
            <a:ext cx="15656953" cy="719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/>
            <a:r>
              <a:t>1. 偶像和假神 - 任何比上帝更重要、更渴望的事物 （例如：愛情，成功，想要的東西，權力）</a:t>
            </a:r>
          </a:p>
          <a:p>
            <a:pPr algn="l"/>
            <a:endParaRPr/>
          </a:p>
          <a:p>
            <a:pPr algn="l"/>
            <a:r>
              <a:t>2.「蛇對女人說：「你們不一定死；因為神知道，你們吃的日子眼睛就明亮了，你們便如神能知道善惡。」創 3:4-5</a:t>
            </a:r>
          </a:p>
          <a:p>
            <a:pPr algn="l"/>
            <a:r>
              <a:t>假像：你們會像上帝一樣，能知道善惡</a:t>
            </a:r>
          </a:p>
          <a:p>
            <a:pPr algn="l"/>
            <a:r>
              <a:t>假像：無需神而得到神性</a:t>
            </a:r>
          </a:p>
          <a:p>
            <a:pPr algn="l"/>
            <a:endParaRPr/>
          </a:p>
          <a:p>
            <a:pPr algn="l"/>
            <a:r>
              <a:t>心中的假神：有神的能力 </a:t>
            </a:r>
          </a:p>
        </p:txBody>
      </p:sp>
      <p:sp>
        <p:nvSpPr>
          <p:cNvPr id="127" name="「你不需要上帝」"/>
          <p:cNvSpPr txBox="1"/>
          <p:nvPr/>
        </p:nvSpPr>
        <p:spPr>
          <a:xfrm>
            <a:off x="7755543" y="10448490"/>
            <a:ext cx="803910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 i="0">
                <a:solidFill>
                  <a:srgbClr val="9818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>
                <a:effectLst/>
              </a:defRPr>
            </a:pPr>
            <a:r>
              <a:t>「你不需要上帝」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權力 + 品行 = 好公民"/>
          <p:cNvSpPr txBox="1"/>
          <p:nvPr/>
        </p:nvSpPr>
        <p:spPr>
          <a:xfrm>
            <a:off x="5593854" y="3962378"/>
            <a:ext cx="12558523" cy="2003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/>
            </a:lvl1pPr>
          </a:lstStyle>
          <a:p>
            <a:r>
              <a:t>權力 + 品行 = 好公民</a:t>
            </a:r>
          </a:p>
        </p:txBody>
      </p:sp>
      <p:sp>
        <p:nvSpPr>
          <p:cNvPr id="256" name="權力 + 謙卑 = 神的僕人"/>
          <p:cNvSpPr txBox="1"/>
          <p:nvPr/>
        </p:nvSpPr>
        <p:spPr>
          <a:xfrm>
            <a:off x="4713962" y="7299477"/>
            <a:ext cx="13892023" cy="2003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/>
            </a:lvl1pPr>
          </a:lstStyle>
          <a:p>
            <a:r>
              <a:t>權力 + 謙卑 = 神的僕人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  <p:bldP spid="256" grpId="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權力就是使別人做你想他們做什麼的能力。…"/>
          <p:cNvGrpSpPr/>
          <p:nvPr/>
        </p:nvGrpSpPr>
        <p:grpSpPr>
          <a:xfrm>
            <a:off x="1467361" y="2987933"/>
            <a:ext cx="21798723" cy="7740134"/>
            <a:chOff x="0" y="0"/>
            <a:chExt cx="21798722" cy="7740132"/>
          </a:xfrm>
        </p:grpSpPr>
        <p:sp>
          <p:nvSpPr>
            <p:cNvPr id="259" name="權力就是使別人做你想他們做什麼的能力。…"/>
            <p:cNvSpPr txBox="1"/>
            <p:nvPr/>
          </p:nvSpPr>
          <p:spPr>
            <a:xfrm>
              <a:off x="25400" y="25400"/>
              <a:ext cx="21747923" cy="768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889000" indent="-889000" algn="l">
                <a:buSzPct val="75000"/>
                <a:buChar char="•"/>
                <a:defRPr sz="7000" i="0">
                  <a:solidFill>
                    <a:srgbClr val="3E3B39"/>
                  </a:solidFill>
                  <a:effectLst>
                    <a:outerShdw blurRad="25400" dist="12700" dir="4920000" rotWithShape="0">
                      <a:srgbClr val="FFFFFF">
                        <a:alpha val="50000"/>
                      </a:srgbClr>
                    </a:outerShdw>
                  </a:effectLst>
                </a:defRPr>
              </a:pPr>
              <a:r>
                <a:t>權力就是使別人做你想他們做什麼的能力。</a:t>
              </a:r>
            </a:p>
            <a:p>
              <a:pPr marL="889000" indent="-889000" algn="l">
                <a:buSzPct val="75000"/>
                <a:buChar char="•"/>
                <a:defRPr sz="7000" i="0">
                  <a:solidFill>
                    <a:srgbClr val="3E3B39"/>
                  </a:solidFill>
                  <a:effectLst>
                    <a:outerShdw blurRad="25400" dist="12700" dir="4920000" rotWithShape="0">
                      <a:srgbClr val="FFFFFF">
                        <a:alpha val="50000"/>
                      </a:srgbClr>
                    </a:outerShdw>
                  </a:effectLst>
                </a:defRPr>
              </a:pPr>
              <a:r>
                <a:t>權力本身不是偶像，神是萬王之王，萬主之主。</a:t>
              </a:r>
            </a:p>
            <a:p>
              <a:pPr marL="889000" indent="-889000" algn="l">
                <a:buSzPct val="75000"/>
                <a:buChar char="•"/>
                <a:defRPr sz="7000" i="0">
                  <a:solidFill>
                    <a:srgbClr val="3E3B39"/>
                  </a:solidFill>
                  <a:effectLst>
                    <a:outerShdw blurRad="25400" dist="12700" dir="4920000" rotWithShape="0">
                      <a:srgbClr val="FFFFFF">
                        <a:alpha val="50000"/>
                      </a:srgbClr>
                    </a:outerShdw>
                  </a:effectLst>
                </a:defRPr>
              </a:pPr>
              <a:r>
                <a:t>克服權力的偶像：“只要神在控制___，哪怕___，我都不必擔心了。</a:t>
              </a:r>
            </a:p>
            <a:p>
              <a:pPr marL="889000" indent="-889000" algn="l">
                <a:buSzPct val="75000"/>
                <a:buChar char="•"/>
                <a:defRPr sz="7000" i="0">
                  <a:solidFill>
                    <a:srgbClr val="3E3B39"/>
                  </a:solidFill>
                  <a:effectLst>
                    <a:outerShdw blurRad="25400" dist="12700" dir="4920000" rotWithShape="0">
                      <a:srgbClr val="FFFFFF">
                        <a:alpha val="50000"/>
                      </a:srgbClr>
                    </a:outerShdw>
                  </a:effectLst>
                </a:defRPr>
              </a:pPr>
              <a:r>
                <a:t>權力 + 驕傲 = 暴君 （尼布甲尼撒王）</a:t>
              </a:r>
            </a:p>
            <a:p>
              <a:pPr marL="889000" indent="-889000" algn="l">
                <a:buSzPct val="75000"/>
                <a:buChar char="•"/>
                <a:defRPr sz="7000" i="0">
                  <a:solidFill>
                    <a:srgbClr val="3E3B39"/>
                  </a:solidFill>
                  <a:effectLst>
                    <a:outerShdw blurRad="25400" dist="12700" dir="4920000" rotWithShape="0">
                      <a:srgbClr val="FFFFFF">
                        <a:alpha val="50000"/>
                      </a:srgbClr>
                    </a:outerShdw>
                  </a:effectLst>
                </a:defRPr>
              </a:pPr>
              <a:r>
                <a:t>權力 + 謙卑 = 神的僕人 （摩西/約書亞）</a:t>
              </a:r>
            </a:p>
          </p:txBody>
        </p:sp>
        <p:pic>
          <p:nvPicPr>
            <p:cNvPr id="258" name="權力就是使別人做你想他們做什麼的能力。… 權力就是使別人做你想他們做什麼的能力。權力本身不是偶像，神是萬王之王，萬主之主。克服權力的偶像：“只要神在控制___，哪怕___，我都不必擔心了。權力 + 驕傲 = 暴君 （尼布甲尼撒王）權力 + 謙卑 = 神的僕人 （摩西/約書亞）" descr="權力就是使別人做你想他們做什麼的能力。… 權力就是使別人做你想他們做什麼的能力。權力本身不是偶像，神是萬王之王，萬主之主。克服權力的偶像：“只要神在控制___，哪怕___，我都不必擔心了。權力 + 驕傲 = 暴君 （尼布甲尼撒王）權力 + 謙卑 = 神的僕人 （摩西/約書亞）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1798723" cy="77401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你曾經擁有過某程度上的權力嗎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800" spc="783"/>
            </a:lvl1pPr>
          </a:lstStyle>
          <a:p>
            <a:r>
              <a:t>你曾經擁有過某程度上的權力嗎？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當你一旦擁有權力，…"/>
          <p:cNvSpPr txBox="1">
            <a:spLocks noGrp="1"/>
          </p:cNvSpPr>
          <p:nvPr>
            <p:ph type="title"/>
          </p:nvPr>
        </p:nvSpPr>
        <p:spPr>
          <a:xfrm>
            <a:off x="906671" y="3005454"/>
            <a:ext cx="21639832" cy="5677023"/>
          </a:xfrm>
          <a:prstGeom prst="rect">
            <a:avLst/>
          </a:prstGeom>
        </p:spPr>
        <p:txBody>
          <a:bodyPr/>
          <a:lstStyle/>
          <a:p>
            <a:pPr>
              <a:defRPr sz="9600" spc="768"/>
            </a:pPr>
            <a:r>
              <a:t>當你一旦擁有權力，</a:t>
            </a:r>
          </a:p>
          <a:p>
            <a:pPr>
              <a:defRPr sz="9600" spc="768"/>
            </a:pPr>
            <a:r>
              <a:t>你會慎重行事，還是更大膽行事呢？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967" y="539347"/>
            <a:ext cx="12685317" cy="753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374" y="2525301"/>
            <a:ext cx="15240001" cy="793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2600" y="308610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  <p:bldP spid="139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piderman.jpg"/>
          <p:cNvGrpSpPr/>
          <p:nvPr/>
        </p:nvGrpSpPr>
        <p:grpSpPr>
          <a:xfrm>
            <a:off x="405678" y="497985"/>
            <a:ext cx="23092910" cy="13182203"/>
            <a:chOff x="10545" y="198"/>
            <a:chExt cx="23092910" cy="13182203"/>
          </a:xfrm>
        </p:grpSpPr>
        <p:pic>
          <p:nvPicPr>
            <p:cNvPr id="144" name="Spiderman.jpg" descr="Spiderm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88900"/>
              <a:ext cx="22860000" cy="1285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Spiderman.jp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45" y="198"/>
              <a:ext cx="23092910" cy="13182203"/>
            </a:xfrm>
            <a:prstGeom prst="rect">
              <a:avLst/>
            </a:prstGeom>
            <a:effectLst/>
          </p:spPr>
        </p:pic>
      </p:grpSp>
      <p:pic>
        <p:nvPicPr>
          <p:cNvPr id="146" name="with-great-power-comes-great-responsibil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5618" y="9045788"/>
            <a:ext cx="5562969" cy="417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Big Button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95730">
            <a:off x="8572623" y="6346164"/>
            <a:ext cx="7955181" cy="4930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什麼是權力？"/>
          <p:cNvSpPr txBox="1">
            <a:spLocks noGrp="1"/>
          </p:cNvSpPr>
          <p:nvPr>
            <p:ph type="title"/>
          </p:nvPr>
        </p:nvSpPr>
        <p:spPr>
          <a:xfrm>
            <a:off x="1689100" y="1991375"/>
            <a:ext cx="21005800" cy="2730501"/>
          </a:xfrm>
          <a:prstGeom prst="rect">
            <a:avLst/>
          </a:prstGeom>
        </p:spPr>
        <p:txBody>
          <a:bodyPr/>
          <a:lstStyle/>
          <a:p>
            <a:pPr>
              <a:defRPr sz="9800" spc="783"/>
            </a:pPr>
            <a:r>
              <a:t>什麼是</a:t>
            </a:r>
            <a:r>
              <a:rPr u="sng">
                <a:hlinkClick r:id="rId2"/>
              </a:rPr>
              <a:t>權力</a:t>
            </a:r>
            <a:r>
              <a:t>？</a:t>
            </a:r>
          </a:p>
        </p:txBody>
      </p:sp>
      <p:sp>
        <p:nvSpPr>
          <p:cNvPr id="152" name="從哪裡來？…"/>
          <p:cNvSpPr txBox="1"/>
          <p:nvPr/>
        </p:nvSpPr>
        <p:spPr>
          <a:xfrm>
            <a:off x="1689100" y="4721875"/>
            <a:ext cx="6718301" cy="372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58800" indent="-558800" algn="l">
              <a:buSzPct val="75000"/>
              <a:buChar char="•"/>
              <a:defRPr sz="6800"/>
            </a:pPr>
            <a:r>
              <a:t>從哪裡來？</a:t>
            </a:r>
          </a:p>
          <a:p>
            <a:pPr marL="558800" indent="-558800" algn="l">
              <a:buSzPct val="75000"/>
              <a:buChar char="•"/>
              <a:defRPr sz="6800">
                <a:effectLst/>
              </a:defRPr>
            </a:pPr>
            <a:r>
              <a:t>如何運用？</a:t>
            </a:r>
          </a:p>
          <a:p>
            <a:pPr marL="558800" indent="-558800" algn="l">
              <a:buSzPct val="75000"/>
              <a:buChar char="•"/>
              <a:defRPr sz="6800">
                <a:effectLst/>
              </a:defRPr>
            </a:pPr>
            <a:r>
              <a:t>你可以做什麼？</a:t>
            </a:r>
          </a:p>
        </p:txBody>
      </p:sp>
      <p:sp>
        <p:nvSpPr>
          <p:cNvPr id="153" name="https://www.ted.com/talks/eric_liu_how_to_understand_power/transcript?language=zh-tw#t-411533"/>
          <p:cNvSpPr txBox="1"/>
          <p:nvPr/>
        </p:nvSpPr>
        <p:spPr>
          <a:xfrm>
            <a:off x="912190" y="10783949"/>
            <a:ext cx="2255962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https://www.ted.com/talks/eric_liu_how_to_understand_power/transcript?language=zh-tw#t-411533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ower is the ability to make others do what you wold have them to do."/>
          <p:cNvSpPr txBox="1"/>
          <p:nvPr/>
        </p:nvSpPr>
        <p:spPr>
          <a:xfrm>
            <a:off x="1278642" y="5033557"/>
            <a:ext cx="214865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r>
              <a:t>Power is the ability to make others do what you wold have them to do.</a:t>
            </a:r>
          </a:p>
        </p:txBody>
      </p:sp>
      <p:sp>
        <p:nvSpPr>
          <p:cNvPr id="156" name="權力就是使別人做你想他們做什麼的能力。"/>
          <p:cNvSpPr txBox="1"/>
          <p:nvPr/>
        </p:nvSpPr>
        <p:spPr>
          <a:xfrm>
            <a:off x="1879600" y="6049557"/>
            <a:ext cx="20624801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8500"/>
            </a:pPr>
            <a:r>
              <a:t>權力就是使別人做你想他們做什麼的能力。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1142</Words>
  <Application>Microsoft Macintosh PowerPoint</Application>
  <PresentationFormat>Custom</PresentationFormat>
  <Paragraphs>139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Avenir Next Demi Bold</vt:lpstr>
      <vt:lpstr>Avenir Next Medium</vt:lpstr>
      <vt:lpstr>Avenir Next Regular</vt:lpstr>
      <vt:lpstr>Helvetica Neue</vt:lpstr>
      <vt:lpstr>Papyrus</vt:lpstr>
      <vt:lpstr>New_Template5</vt:lpstr>
      <vt:lpstr>權力的誘惑</vt:lpstr>
      <vt:lpstr>PowerPoint Presentation</vt:lpstr>
      <vt:lpstr>PowerPoint Presentation</vt:lpstr>
      <vt:lpstr>你曾經擁有過某程度上的權力嗎？</vt:lpstr>
      <vt:lpstr>當你一旦擁有權力， 你會慎重行事，還是更大膽行事呢？</vt:lpstr>
      <vt:lpstr>PowerPoint Presentation</vt:lpstr>
      <vt:lpstr>PowerPoint Presentation</vt:lpstr>
      <vt:lpstr>什麼是權力？</vt:lpstr>
      <vt:lpstr>PowerPoint Presentation</vt:lpstr>
      <vt:lpstr>PowerPoint Presentation</vt:lpstr>
      <vt:lpstr>PowerPoint Presentation</vt:lpstr>
      <vt:lpstr>我們每天都會遇到權力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權力的誘惑</dc:title>
  <cp:lastModifiedBy>Lilian Mui</cp:lastModifiedBy>
  <cp:revision>17</cp:revision>
  <dcterms:modified xsi:type="dcterms:W3CDTF">2021-02-03T16:41:17Z</dcterms:modified>
</cp:coreProperties>
</file>