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91" r:id="rId3"/>
    <p:sldId id="292" r:id="rId4"/>
    <p:sldId id="295" r:id="rId5"/>
    <p:sldId id="293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3CD003-B004-4DA7-8E05-78F47B924710}">
          <p14:sldIdLst>
            <p14:sldId id="289"/>
            <p14:sldId id="291"/>
          </p14:sldIdLst>
        </p14:section>
        <p14:section name="Untitled Section" id="{149875A2-11BB-4EE0-8D58-9B4D09E5BFDB}">
          <p14:sldIdLst>
            <p14:sldId id="292"/>
            <p14:sldId id="295"/>
            <p14:sldId id="293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ek Ou" initials="DO" lastIdx="1" clrIdx="0">
    <p:extLst>
      <p:ext uri="{19B8F6BF-5375-455C-9EA6-DF929625EA0E}">
        <p15:presenceInfo xmlns:p15="http://schemas.microsoft.com/office/powerpoint/2012/main" userId="S::dou@pason.com::28b74633-2f2f-42d4-a71e-85105d22ea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2" autoAdjust="0"/>
    <p:restoredTop sz="84851" autoAdjust="0"/>
  </p:normalViewPr>
  <p:slideViewPr>
    <p:cSldViewPr>
      <p:cViewPr varScale="1">
        <p:scale>
          <a:sx n="96" d="100"/>
          <a:sy n="96" d="100"/>
        </p:scale>
        <p:origin x="78" y="4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9F636-0497-415E-BC1B-5FC65A838A5C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1DF17-4050-4182-837F-1ADFC7B76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77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偶像與假神是同一個硬幣的兩面。偶像主要是由我們向著事物的角度，假神更多是事物向著我們的角度。</a:t>
            </a:r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家庭本身不是偶像，而是我們心目中家庭的概念才是偶像和假神。教會事奉也是如此。</a:t>
            </a:r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英國作家威爾斯 </a:t>
            </a: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H. G. Wells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× 1920《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世界史綱</a:t>
            </a: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》Outline of History 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肯定並頌揚人類的進步</a:t>
            </a:r>
            <a:endParaRPr lang="en-CA" altLang="zh-CN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× 1933《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未來的趨勢</a:t>
            </a: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》The Shape of Things to Come 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為歐洲國家在戰爭中顯現出自私和暴力的人性而感到恐懼，教育是唯一的希望，達致和平、公義與平等</a:t>
            </a:r>
            <a:endParaRPr lang="en-US" altLang="zh-CN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× 1945《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黔驢技窮</a:t>
            </a: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》A Mind at the End of Its Tether 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人類喜歡自稱是萬物之靈，但他們</a:t>
            </a:r>
            <a:r>
              <a:rPr lang="en-CA" altLang="zh-CN" sz="280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……</a:t>
            </a:r>
            <a:r>
              <a:rPr lang="zh-CN" altLang="en-US" sz="280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出局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了</a:t>
            </a:r>
            <a:endParaRPr lang="en-CA" altLang="zh-CN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因為　神知道你們吃那果子的時候，你們的眼睛就開了；你們會像　神一樣，能知道善惡。</a:t>
            </a:r>
          </a:p>
          <a:p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r>
              <a:rPr lang="zh-CN" altLang="en-US" b="0" i="0" cap="all">
                <a:solidFill>
                  <a:srgbClr val="4D515B"/>
                </a:solidFill>
                <a:effectLst/>
                <a:latin typeface="franklin-gothic-urw"/>
              </a:rPr>
              <a:t>我們單單追求普世價值，而不是完全和整體的神的生命，普世價值就成爲了我們的偶像。</a:t>
            </a:r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神學也可以成爲偶像。</a:t>
            </a:r>
            <a:r>
              <a:rPr lang="en-US" altLang="zh-CN" b="0" i="0" cap="all" dirty="0">
                <a:solidFill>
                  <a:srgbClr val="4D515B"/>
                </a:solidFill>
                <a:effectLst/>
                <a:latin typeface="franklin-gothic-urw"/>
              </a:rPr>
              <a:t>1</a:t>
            </a:r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）“口裡承認，心裡相信就必得救。”不是咒語和魔法，而是神的應許。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救恩是一種與神建立友誼的生命經歷。</a:t>
            </a:r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當我們把這個應許當成口訣、方法和程序時，我們就將神學代替了神自己。</a:t>
            </a:r>
            <a:r>
              <a:rPr lang="en-US" altLang="zh-CN" b="0" i="0" cap="all" dirty="0">
                <a:solidFill>
                  <a:srgbClr val="4D515B"/>
                </a:solidFill>
                <a:effectLst/>
                <a:latin typeface="franklin-gothic-urw"/>
              </a:rPr>
              <a:t>2</a:t>
            </a:r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）不需要與神建立親密的關係，就可以追求屬靈生命的成長，讀神學。其實是把神當成這個世界的事物來研究。讀經完全用理性來分析。</a:t>
            </a:r>
            <a:endParaRPr lang="en-US" b="0" i="0" cap="all" dirty="0">
              <a:solidFill>
                <a:srgbClr val="4D515B"/>
              </a:solidFill>
              <a:effectLst/>
              <a:latin typeface="franklin-gothic-ur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1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婚姻的比喻：愛偶像。上帝應該是我們真正的配偶，但當我們貪戀或喜悅上帝以外的事物時，我們就犯了靈性上的淫亂罪。何西阿書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1~4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，耶利米書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2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1~4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4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，以西結書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16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1~63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；以賽亞書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54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5-8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；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62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5</a:t>
            </a:r>
            <a:endParaRPr lang="en-CA" altLang="zh-CN" sz="1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宗教的比喻：信靠偶像</a:t>
            </a:r>
            <a:endParaRPr lang="en-CA" altLang="zh-CN" sz="1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政治的比喻：順服偶像</a:t>
            </a:r>
            <a:endParaRPr lang="en-CA" altLang="zh-CN" sz="1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曾經失業了一段長的時間。之前我總是藉口太忙，沒有時間讀經和靈修。失業之後，好像有時間了，但又沒有了讀經和靈修的心情。禱告時不斷地重複要工作，神講什麽都不會聼得到。後來，我也曾經反思自己的安全感來自於銀行的存款還是上帝的應許。順服的方面，撒一點小謊，讓工作更順利和容易。</a:t>
            </a:r>
            <a:endParaRPr lang="en-CA" altLang="zh-CN" sz="1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最強烈的情感暴露心中隱藏的偶像：憤怒、焦慮、失望、罪疚感</a:t>
            </a:r>
            <a:r>
              <a:rPr lang="en-CA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… 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不要逃避，也不要假裝，在神面前坦然面對自己真實的生命。</a:t>
            </a:r>
            <a:r>
              <a:rPr lang="en-US" altLang="zh-CN" sz="1200" b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《</a:t>
            </a:r>
            <a:r>
              <a:rPr lang="zh-CN" altLang="en-US" sz="1800" b="0" i="0" dirty="0">
                <a:solidFill>
                  <a:srgbClr val="0F0F0F"/>
                </a:solidFill>
                <a:effectLst/>
                <a:latin typeface="Montserrat"/>
              </a:rPr>
              <a:t>心意的更新</a:t>
            </a:r>
            <a:r>
              <a:rPr lang="en-US" altLang="zh-CN" sz="1200" b="0" i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F0F0F"/>
                </a:solidFill>
                <a:effectLst/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</a:t>
            </a:r>
            <a:r>
              <a:rPr lang="zh-CN" altLang="en-US" sz="1200" b="0" i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F0F0F"/>
                </a:solidFill>
                <a:effectLst/>
                <a:latin typeface="DFPNYuanMXBold-B5" panose="020F0800000000000000" pitchFamily="34" charset="-120"/>
                <a:ea typeface="DFPNYuanMXBold-B5" panose="020F0800000000000000" pitchFamily="34" charset="-120"/>
              </a:rPr>
              <a:t>課程的關注點。我們這個課程是幫助大家瞭解心中的偶像，和幫助大家跟世界文化對話，一同探討偶像的問題和對我們的控制。</a:t>
            </a:r>
            <a:endParaRPr lang="zh-CN" altLang="en-US" sz="1800" b="0" i="0" dirty="0">
              <a:solidFill>
                <a:srgbClr val="0F0F0F"/>
              </a:solidFill>
              <a:effectLst/>
              <a:latin typeface="Montserra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51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zh-CN" altLang="en-US" sz="1800" b="0" i="0" dirty="0">
              <a:solidFill>
                <a:srgbClr val="0F0F0F"/>
              </a:solidFill>
              <a:effectLst/>
              <a:latin typeface="Montserra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45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zh-CN" altLang="en-US" sz="1800" b="0" i="0" dirty="0">
              <a:solidFill>
                <a:srgbClr val="0F0F0F"/>
              </a:solidFill>
              <a:effectLst/>
              <a:latin typeface="Montserra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99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zh-CN" altLang="en-US" sz="1800" b="0" i="0" dirty="0">
              <a:solidFill>
                <a:srgbClr val="0F0F0F"/>
              </a:solidFill>
              <a:effectLst/>
              <a:latin typeface="Montserra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7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7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救贖主長老會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在曼哈頓的幾個堂址聚會人數達六千，吸引衆多充滿懷疑的都市心靈走向基督教。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Works:</a:t>
            </a:r>
          </a:p>
          <a:p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我看過：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Meaning of Marriage: Facing the Complexities of Commitment with the Wisdom of God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(Redeemer City to City, 2020) , Prayer</a:t>
            </a:r>
            <a:r>
              <a:rPr lang="zh-CN" alt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對他的印象：讀了不少書，但絕不是書蟲，非常注重信仰實踐和與世界文化的對話。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他的團隊也在世界各大城市</a:t>
            </a:r>
            <a:r>
              <a:rPr lang="zh-CN" altLang="en-US" sz="1200" b="0" i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ea typeface="DFPNYuanMXBold-B5" panose="020F0800000000000000" pitchFamily="34" charset="-120"/>
                <a:cs typeface="+mj-cs"/>
              </a:rPr>
              <a:t>協助許多教會推動植堂事工。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https://redeemercitytocity.com/give : BY 2050, 68% OF THE HUMAN RACE WILL WORK, PLAY, RAISE FAMILIES AND WORSHIP IN A CITY. HOW WILL YOU INFLUENCE THE FUTURE OF CITIES FOR CHRIST?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18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神學院教會學課本：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Center Church: Doing Balanced, Gospel-Centered Ministry in Your City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(20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2) </a:t>
            </a:r>
          </a:p>
          <a:p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葛理翰 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= 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葛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培理 </a:t>
            </a:r>
            <a:r>
              <a:rPr lang="en-CA" b="0" i="0" dirty="0">
                <a:solidFill>
                  <a:srgbClr val="000000"/>
                </a:solidFill>
                <a:effectLst/>
                <a:latin typeface="Linux Libertine"/>
              </a:rPr>
              <a:t>Billy Graham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= </a:t>
            </a:r>
            <a:r>
              <a:rPr lang="en-C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William Franklin Graham Jr.</a:t>
            </a:r>
            <a:endParaRPr lang="en-CA" b="0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26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沒有選擇站在道德的高位上，斥責世俗的敗壞，而是堅持與世界的文化對話。拿著聖經來指出別人的錯是很容易的事，但能夠進入他們當中，幫他們找到出路才是最困難的。效法耶穌的榜樣。我們欣賞這本書，就不是看他如何解經，而是學習他如何以聖經和世界文化對話。</a:t>
            </a:r>
            <a:endParaRPr lang="en-CA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6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cap="all" dirty="0">
              <a:solidFill>
                <a:srgbClr val="4D515B"/>
              </a:solidFill>
              <a:effectLst/>
              <a:latin typeface="franklin-gothic-ur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1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鬱悶：莫名的幽暗，</a:t>
            </a:r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endParaRPr lang="en-CA" b="0" i="0" cap="all" dirty="0">
              <a:solidFill>
                <a:srgbClr val="4D515B"/>
              </a:solidFill>
              <a:effectLst/>
              <a:latin typeface="franklin-gothic-urw"/>
            </a:endParaRPr>
          </a:p>
          <a:p>
            <a:r>
              <a:rPr lang="zh-CN" altLang="en-US" b="0" i="0" dirty="0">
                <a:effectLst/>
                <a:latin typeface="system-ui"/>
              </a:rPr>
              <a:t>祈克果</a:t>
            </a:r>
            <a:r>
              <a:rPr lang="en-US" altLang="zh-CN" b="0" i="0" dirty="0">
                <a:effectLst/>
                <a:latin typeface="system-ui"/>
              </a:rPr>
              <a:t>《</a:t>
            </a:r>
            <a:r>
              <a:rPr lang="zh-CN" altLang="en-US" b="0" i="0" dirty="0">
                <a:effectLst/>
                <a:latin typeface="system-ui"/>
              </a:rPr>
              <a:t>憂懼的概念</a:t>
            </a:r>
            <a:r>
              <a:rPr lang="en-US" altLang="zh-CN" b="0" i="0" dirty="0">
                <a:effectLst/>
                <a:latin typeface="system-ui"/>
              </a:rPr>
              <a:t>》(</a:t>
            </a:r>
            <a:r>
              <a:rPr lang="en-CA" b="0" i="0" dirty="0">
                <a:effectLst/>
                <a:latin typeface="system-ui"/>
              </a:rPr>
              <a:t>The Concept of Anxiety, </a:t>
            </a:r>
            <a:r>
              <a:rPr lang="en-US" altLang="zh-CN" b="0" i="0" dirty="0">
                <a:effectLst/>
                <a:latin typeface="system-ui"/>
              </a:rPr>
              <a:t>1844): </a:t>
            </a:r>
            <a:r>
              <a:rPr lang="zh-TW" altLang="en-US" b="0" i="0" dirty="0">
                <a:effectLst/>
                <a:latin typeface="system-ui"/>
              </a:rPr>
              <a:t>我必須指出焦慮完全與恐懼或類似指向某一實在的東西的概念不同，而焦慮就是自由作為一種可能性的體現。因此，焦慮不會在野獸身上找到，只因為野獸天生不具有精神的特徵。</a:t>
            </a:r>
            <a:r>
              <a:rPr lang="en-US" b="0" i="0" dirty="0">
                <a:solidFill>
                  <a:srgbClr val="1A1A1A"/>
                </a:solidFill>
                <a:effectLst/>
                <a:latin typeface="fira-sans"/>
              </a:rPr>
              <a:t>[Anxiety] is altogether different from fear and similar concepts that refer to something definite, whereas anxiety is freedom’s actuality as the possibility of possibility.</a:t>
            </a:r>
            <a:r>
              <a:rPr lang="en-US" altLang="zh-CN" b="0" i="0" dirty="0">
                <a:solidFill>
                  <a:srgbClr val="1A1A1A"/>
                </a:solidFill>
                <a:effectLst/>
                <a:latin typeface="fira-sans"/>
              </a:rPr>
              <a:t>【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憂懼的根源沒有實體的對象。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】</a:t>
            </a:r>
            <a:endParaRPr lang="en-CA" altLang="zh-TW" b="0" i="0" dirty="0">
              <a:effectLst/>
              <a:latin typeface="system-ui"/>
            </a:endParaRPr>
          </a:p>
          <a:p>
            <a:r>
              <a:rPr lang="en-US" b="0" i="0" cap="all" dirty="0">
                <a:solidFill>
                  <a:srgbClr val="4D515B"/>
                </a:solidFill>
                <a:effectLst/>
                <a:latin typeface="franklin-gothic-urw"/>
              </a:rPr>
              <a:t>https://www.hk01.com/%E5%93%B2%E5%AD%B8/118305/%E9%BD%8A%E5%85%8B%E6%9E%9C%E8%88%87%E7%84%A6%E6%85%AE%E7%9A%84%E5%B0%8D%E6%B2%BB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70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cap="all" dirty="0">
              <a:solidFill>
                <a:srgbClr val="4D515B"/>
              </a:solidFill>
              <a:effectLst/>
              <a:latin typeface="franklin-gothic-ur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70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（以西結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14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：</a:t>
            </a:r>
            <a:r>
              <a:rPr lang="en-US" altLang="zh-CN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4,5</a:t>
            </a:r>
            <a:r>
              <a:rPr lang="zh-CN" altLang="en-US" sz="1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）</a:t>
            </a:r>
            <a:r>
              <a:rPr lang="zh-TW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所以你要告訴他們：</a:t>
            </a:r>
            <a:r>
              <a:rPr lang="en-US" altLang="zh-TW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『</a:t>
            </a:r>
            <a:r>
              <a:rPr lang="zh-TW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主耶和華如此說：以色列家的人中，凡將他的假神接到心裡，把陷於罪的絆腳石放在面前，又就了先知來的，我耶和華在他所求的事上，必按他眾多的假神回答他（或作：必按他拜許多假神的罪報應他），好在以色列家的心事上捉住他們，因為他們都藉著假神與我生疏。</a:t>
            </a:r>
            <a:r>
              <a:rPr lang="en-US" altLang="zh-TW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』</a:t>
            </a:r>
            <a:endParaRPr lang="en-CA" altLang="zh-CN" b="0" i="0" cap="all" dirty="0">
              <a:solidFill>
                <a:srgbClr val="4D515B"/>
              </a:solidFill>
              <a:effectLst/>
              <a:latin typeface="franklin-gothic-ur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1DF17-4050-4182-837F-1ADFC7B76A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206829" y="990765"/>
            <a:ext cx="5638800" cy="31632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《</a:t>
            </a:r>
            <a:r>
              <a:rPr lang="zh-TW" altLang="en-US" sz="36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屬靈書籍系列</a:t>
            </a:r>
            <a:r>
              <a:rPr lang="en-US" altLang="zh-TW" sz="36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》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TW" altLang="en-US" sz="4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聖經中的假神：</a:t>
            </a:r>
            <a:endParaRPr lang="en-US" altLang="zh-TW" sz="4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TW" altLang="en-US" sz="4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金錢、性愛、權力與慾望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ible in one hand, newspaper in the other - Women of the ELCA">
            <a:extLst>
              <a:ext uri="{FF2B5EF4-FFF2-40B4-BE49-F238E27FC236}">
                <a16:creationId xmlns:a16="http://schemas.microsoft.com/office/drawing/2014/main" id="{393D2048-6DB4-4312-A66D-907D37032D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/>
        </p:blipFill>
        <p:spPr bwMode="auto">
          <a:xfrm>
            <a:off x="5638800" y="685800"/>
            <a:ext cx="5257800" cy="52578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4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916626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偶像和假神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任何比上帝更重要、更渴望的事物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心中的事物，而不是事物本身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終極價值、意義、重要性和安全感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無可置疑，不能妥協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威爾斯 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H. G. Wells</a:t>
            </a: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1920《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世界史綱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頌揚人類的進步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1933《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未來的趨勢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人性自私暴力，教育是唯一的希望 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sym typeface="Symbol" panose="05050102010706020507" pitchFamily="18" charset="2"/>
              </a:rPr>
              <a:t> 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和平、公義與平等</a:t>
            </a:r>
            <a:endParaRPr lang="en-US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1945《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黔驢技窮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》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人類已經出局了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把“人類的良善”放在上帝的位置上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02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916626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偶像和假神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你們會像　神一樣，能知道善惡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（創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3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5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）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像神一樣：諷刺的修辭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假像：無需神而得到神性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假神：自己和神的能力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普世價值：自由、平等、民主、法制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不需要與神建立關係（認罪和救恩）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脫離神的生命：仁愛、喜樂、和平、忍耐、恩慈、良善、信實、溫柔、節制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神學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救恩是一種與神建立友誼的生命經歷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916626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聖經描述人心與偶像的關係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婚姻的比喻：愛偶像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何西阿書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1~4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，</a:t>
            </a: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耶利米書</a:t>
            </a:r>
            <a:r>
              <a:rPr lang="en-US" altLang="zh-TW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2</a:t>
            </a: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TW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1~4</a:t>
            </a: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TW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4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，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宗教的比喻：信靠偶像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我們在個人成就或經濟富有中尋求平安和保障（自我拯救）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政治的比喻：順服偶像</a:t>
            </a:r>
            <a:endParaRPr lang="en-US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一個人不能事奉兩個主；不是惡這個，愛那個，就是重這個，輕那個。你們不能又事奉神，又事奉瑪門</a:t>
            </a:r>
            <a:endParaRPr lang="en-CA" altLang="zh-TW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最強烈的情感暴露心中隱藏的偶像</a:t>
            </a:r>
            <a:endParaRPr lang="en-US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29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597128" y="1022909"/>
            <a:ext cx="6946672" cy="38538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不論是什麼，控制我們的就是我們的主宰。尋求權勢的人就被權勢所控制；尋求被接納的人就被我們想要取悅的人所控制。我們無法控制自己的生命，而是被生命中的主宰所控制。</a:t>
            </a:r>
            <a:endParaRPr lang="en-CA" altLang="zh-CN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Arial Rounded MT Bold" panose="020F0704030504030204" pitchFamily="34" charset="0"/>
                <a:ea typeface="DFPNYuanMXBold-B5" panose="020F0800000000000000" pitchFamily="34" charset="-120"/>
                <a:cs typeface="+mj-cs"/>
              </a:rPr>
              <a:t>Rebecca </a:t>
            </a:r>
            <a:r>
              <a:rPr lang="en-US" altLang="zh-CN" sz="3200" dirty="0" err="1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Arial Rounded MT Bold" panose="020F0704030504030204" pitchFamily="34" charset="0"/>
                <a:ea typeface="DFPNYuanMXBold-B5" panose="020F0800000000000000" pitchFamily="34" charset="-120"/>
                <a:cs typeface="+mj-cs"/>
              </a:rPr>
              <a:t>Pippert</a:t>
            </a:r>
            <a:endParaRPr lang="en-US" altLang="zh-CN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Arial Rounded MT Bold" panose="020F0704030504030204" pitchFamily="34" charset="0"/>
              <a:ea typeface="DFPNYuanMXBold-B5" panose="020F0800000000000000" pitchFamily="34" charset="-120"/>
              <a:cs typeface="+mj-cs"/>
            </a:endParaRPr>
          </a:p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altLang="zh-TW" sz="3200" i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Arial Rounded MT Bold" panose="020F0704030504030204" pitchFamily="34" charset="0"/>
                <a:ea typeface="DFPNYuanMXBold-B5" panose="020F0800000000000000" pitchFamily="34" charset="-120"/>
                <a:cs typeface="+mj-cs"/>
              </a:rPr>
              <a:t>Out of the Saltshaker</a:t>
            </a:r>
            <a:endParaRPr lang="zh-TW" altLang="en-US" sz="3200" i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Arial Rounded MT Bold" panose="020F0704030504030204" pitchFamily="34" charset="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80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解除魔咒的機會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絕望沒有解藥？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重建生命的根基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困境危機和混亂的世界暴露隱藏的假神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疫情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政局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經濟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工作、事業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人機關係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533400" y="609600"/>
            <a:ext cx="7249978" cy="4724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TW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「所以，凡聽見我這話就去行的，好比一個聰明人，把房子蓋在磐石上；雨淋，水沖，風吹，撞著那房子，房子總不倒塌，因為根基立在磐石上。凡聽見我這話不去行的，好比一個無知的人，把房子蓋在沙土上；雨淋，水沖，風吹，撞著那房子，房子就倒塌了，並且倒塌得很大。」</a:t>
            </a:r>
            <a:endParaRPr lang="en-US" altLang="zh-TW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太 </a:t>
            </a:r>
            <a:r>
              <a:rPr lang="en-US" altLang="zh-CN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7</a:t>
            </a: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：</a:t>
            </a:r>
            <a:r>
              <a:rPr lang="en-US" altLang="zh-CN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24~27</a:t>
            </a:r>
            <a:endParaRPr lang="en-CA" altLang="zh-CN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7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304800" y="321869"/>
            <a:ext cx="6934199" cy="60027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《</a:t>
            </a:r>
            <a:r>
              <a:rPr lang="zh-TW" altLang="en-US" sz="36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屬靈書籍系列</a:t>
            </a:r>
            <a:r>
              <a:rPr lang="en-US" altLang="zh-TW" sz="36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》</a:t>
            </a:r>
          </a:p>
          <a:p>
            <a:pPr marL="571500" indent="-5715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一同鑒賞一些當代的基督教屬靈書籍</a:t>
            </a:r>
            <a:endParaRPr lang="en-US" altLang="zh-TW" sz="39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571500" indent="-5715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籍著</a:t>
            </a:r>
            <a:r>
              <a:rPr lang="zh-CN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閱</a:t>
            </a:r>
            <a:r>
              <a:rPr lang="zh-TW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讀、分析、討論、甚至是批評書中的</a:t>
            </a:r>
            <a:r>
              <a:rPr lang="zh-CN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內</a:t>
            </a:r>
            <a:r>
              <a:rPr lang="zh-TW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容</a:t>
            </a:r>
            <a:endParaRPr lang="en-US" altLang="zh-TW" sz="39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571500" indent="-5715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讓我們在信仰和生命上有所成長</a:t>
            </a:r>
            <a:endParaRPr lang="en-US" altLang="zh-TW" sz="39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571500" indent="-5715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《</a:t>
            </a:r>
            <a:r>
              <a:rPr lang="en-US" sz="3900" b="1" i="0" dirty="0">
                <a:solidFill>
                  <a:srgbClr val="2A2A2A"/>
                </a:solidFill>
                <a:effectLst/>
                <a:latin typeface="Arial Rounded MT Bold" panose="020F0704030504030204" pitchFamily="34" charset="0"/>
                <a:ea typeface="DFPNYuanMXBold-B5" panose="020F0800000000000000" pitchFamily="34" charset="-120"/>
              </a:rPr>
              <a:t>Counterfeit Gods: The Empty Promises of Money, Sex and Power, and the Only Hope that Matters</a:t>
            </a:r>
            <a:r>
              <a:rPr lang="en-US" sz="39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2A2A2A"/>
                </a:solidFill>
                <a:latin typeface="Arial Rounded MT Bold" panose="020F0704030504030204" pitchFamily="34" charset="0"/>
                <a:ea typeface="DFPNYuanMXBold-B5" panose="020F0800000000000000" pitchFamily="34" charset="-120"/>
                <a:cs typeface="+mj-cs"/>
              </a:rPr>
              <a:t> </a:t>
            </a:r>
            <a:r>
              <a:rPr lang="zh-TW" altLang="en-US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諸神的面具：金錢、性愛與權力的空洞承諾，以及脫離它們的盼望</a:t>
            </a:r>
            <a:r>
              <a:rPr lang="en-US" altLang="zh-CN" sz="39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》</a:t>
            </a:r>
            <a:endParaRPr lang="en-US" sz="3900" dirty="0"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聚會也有不好的時候哥林多前書十一ppt download">
            <a:extLst>
              <a:ext uri="{FF2B5EF4-FFF2-40B4-BE49-F238E27FC236}">
                <a16:creationId xmlns:a16="http://schemas.microsoft.com/office/drawing/2014/main" id="{51FDAFEA-711C-432A-93FE-A864EEACD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" t="18888" r="2500" b="10001"/>
          <a:stretch/>
        </p:blipFill>
        <p:spPr bwMode="auto">
          <a:xfrm>
            <a:off x="7086600" y="3921708"/>
            <a:ext cx="4974999" cy="286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05740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68C1BFD-A0AD-4942-850E-89FF3487F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1" y="381000"/>
            <a:ext cx="35051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zh-TW" altLang="en-US" sz="32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</a:t>
            </a:r>
          </a:p>
          <a:p>
            <a:pPr algn="l" eaLnBrk="1" hangingPunct="1"/>
            <a:r>
              <a:rPr lang="zh-TW" altLang="en-US" sz="32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金錢、性愛、權力與慾望</a:t>
            </a:r>
          </a:p>
        </p:txBody>
      </p:sp>
    </p:spTree>
    <p:extLst>
      <p:ext uri="{BB962C8B-B14F-4D97-AF65-F5344CB8AC3E}">
        <p14:creationId xmlns:p14="http://schemas.microsoft.com/office/powerpoint/2010/main" val="259346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0027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1989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年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創立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救贖主長老會</a:t>
            </a:r>
            <a:endParaRPr lang="en-CA" altLang="zh-TW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2800" dirty="0">
                <a:solidFill>
                  <a:srgbClr val="202122"/>
                </a:solidFill>
                <a:latin typeface="Arial Rounded MT Bold" panose="020F0704030504030204" pitchFamily="34" charset="0"/>
                <a:ea typeface="DFPNYuanMXBold-B5" panose="020F0800000000000000" pitchFamily="34" charset="-120"/>
              </a:rPr>
              <a:t>Redeemer Presbyterian Church -&gt;  redeemer.com, redeemercitytocity.com</a:t>
            </a: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2800" dirty="0">
                <a:solidFill>
                  <a:srgbClr val="202122"/>
                </a:solidFill>
                <a:latin typeface="Arial Rounded MT Bold" panose="020F0704030504030204" pitchFamily="34" charset="0"/>
                <a:ea typeface="DFPNYuanMXBold-B5" panose="020F0800000000000000" pitchFamily="34" charset="-120"/>
              </a:rPr>
              <a:t>Christianity </a:t>
            </a:r>
            <a:r>
              <a:rPr lang="en-CA" sz="2800" i="0" dirty="0">
                <a:solidFill>
                  <a:srgbClr val="202122"/>
                </a:solidFill>
                <a:effectLst/>
                <a:latin typeface="Arial Rounded MT Bold" panose="020F0704030504030204" pitchFamily="34" charset="0"/>
                <a:ea typeface="DFPNYuanMXBold-B5" panose="020F0800000000000000" pitchFamily="34" charset="-120"/>
              </a:rPr>
              <a:t>Today</a:t>
            </a:r>
            <a:r>
              <a:rPr lang="zh-CN" altLang="en-US" sz="2800" i="0" dirty="0">
                <a:solidFill>
                  <a:srgbClr val="202122"/>
                </a:solidFill>
                <a:effectLst/>
                <a:latin typeface="Arial Rounded MT Bold" panose="020F0704030504030204" pitchFamily="34" charset="0"/>
                <a:ea typeface="DFPNYuanMXBold-B5" panose="020F0800000000000000" pitchFamily="34" charset="-120"/>
              </a:rPr>
              <a:t>：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曼哈頓最重要的教會</a:t>
            </a:r>
            <a:endParaRPr lang="en-CA" altLang="zh-TW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美國最有影響力的教堂的第</a:t>
            </a: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16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名</a:t>
            </a:r>
            <a:endParaRPr lang="en-CA" altLang="zh-TW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會眾很多是紐約曼哈頓的各界精英：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專業人士，醫生，銀行家，律師，藝術家，演員，音樂家和設計師</a:t>
            </a:r>
            <a:endParaRPr lang="en-US" altLang="zh-TW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其中許多是</a:t>
            </a: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20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多歲和</a:t>
            </a: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30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多歲</a:t>
            </a:r>
            <a:endParaRPr lang="en-CA" altLang="zh-TW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4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著作</a:t>
            </a:r>
            <a:r>
              <a:rPr lang="zh-CN" altLang="en-US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Reason for God: Belief in an Age of Skepticism</a:t>
            </a:r>
            <a:r>
              <a:rPr lang="en-CA" altLang="zh-CN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Prodigal God: Recovering the      Heart of the Christian Faith, How to Reach the      West Again …</a:t>
            </a:r>
            <a:endParaRPr lang="en-CA" altLang="zh-CN" sz="24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聚會也有不好的時候哥林多前書十一ppt download">
            <a:extLst>
              <a:ext uri="{FF2B5EF4-FFF2-40B4-BE49-F238E27FC236}">
                <a16:creationId xmlns:a16="http://schemas.microsoft.com/office/drawing/2014/main" id="{51FDAFEA-711C-432A-93FE-A864EEACD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" t="18888" r="2500" b="10001"/>
          <a:stretch/>
        </p:blipFill>
        <p:spPr bwMode="auto">
          <a:xfrm>
            <a:off x="7086600" y="3921708"/>
            <a:ext cx="4974999" cy="286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248463C-0D51-400F-9358-E8E3AE2E3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49" y="690562"/>
            <a:ext cx="20955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05740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D716A8EA-24E3-4D1C-B159-BB2B419EC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381000"/>
            <a:ext cx="3276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zh-TW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Microsoft YaHei" panose="020B0503020204020204" pitchFamily="34" charset="-122"/>
              </a:rPr>
              <a:t>Timothy Keller</a:t>
            </a:r>
          </a:p>
          <a:p>
            <a:pPr algn="r" eaLnBrk="1" hangingPunct="1"/>
            <a:r>
              <a:rPr lang="zh-CN" altLang="en-US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提摩太</a:t>
            </a:r>
            <a:r>
              <a:rPr lang="en-US" altLang="zh-TW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‧</a:t>
            </a:r>
            <a:r>
              <a:rPr lang="zh-TW" altLang="en-US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凱樂</a:t>
            </a:r>
            <a:endParaRPr lang="en-CA" altLang="zh-TW" sz="26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r" eaLnBrk="1" hangingPunct="1"/>
            <a:r>
              <a:rPr lang="en-US" altLang="zh-CN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(1950 - )</a:t>
            </a:r>
            <a:endParaRPr lang="zh-TW" altLang="en-US" sz="26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02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</p:spTree>
    <p:extLst>
      <p:ext uri="{BB962C8B-B14F-4D97-AF65-F5344CB8AC3E}">
        <p14:creationId xmlns:p14="http://schemas.microsoft.com/office/powerpoint/2010/main" val="286284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0027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《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紐約時報</a:t>
            </a: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》</a:t>
            </a:r>
            <a:r>
              <a:rPr lang="zh-TW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形容他是向一個傳統型式的都市教會，用非常不傳統的方式來傳講信息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。吸引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衆多充滿懷疑的都市心靈走向基督教。</a:t>
            </a:r>
            <a:endParaRPr lang="en-CA" altLang="zh-TW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葛理翰（</a:t>
            </a: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Billy Graham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）說他在紐約的事工，正引導著整個世代的尋道者與懷疑者一同邁向對上帝的信仰。</a:t>
            </a:r>
            <a:endParaRPr lang="en-CA" altLang="zh-CN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《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新聞周刊</a:t>
            </a:r>
            <a:r>
              <a:rPr lang="en-US" altLang="zh-CN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》</a:t>
            </a: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稱為“二十一世紀的魯益師”。</a:t>
            </a:r>
            <a:endParaRPr lang="en-CA" altLang="zh-CN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教會學的課本</a:t>
            </a:r>
            <a:endParaRPr lang="en-CA" altLang="zh-CN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CA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Center Church: </a:t>
            </a: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Doing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Balanced, Gospel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-Centered Ministry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TW" sz="28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in Your City</a:t>
            </a:r>
            <a:endParaRPr lang="zh-TW" altLang="en-US" sz="28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聚會也有不好的時候哥林多前書十一ppt download">
            <a:extLst>
              <a:ext uri="{FF2B5EF4-FFF2-40B4-BE49-F238E27FC236}">
                <a16:creationId xmlns:a16="http://schemas.microsoft.com/office/drawing/2014/main" id="{51FDAFEA-711C-432A-93FE-A864EEACD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" t="18888" r="2500" b="10001"/>
          <a:stretch/>
        </p:blipFill>
        <p:spPr bwMode="auto">
          <a:xfrm>
            <a:off x="7086600" y="3921708"/>
            <a:ext cx="4974999" cy="286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248463C-0D51-400F-9358-E8E3AE2E3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49" y="690562"/>
            <a:ext cx="20955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05740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D716A8EA-24E3-4D1C-B159-BB2B419EC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381000"/>
            <a:ext cx="3276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zh-TW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Microsoft YaHei" panose="020B0503020204020204" pitchFamily="34" charset="-122"/>
              </a:rPr>
              <a:t>Timothy Keller</a:t>
            </a:r>
          </a:p>
          <a:p>
            <a:pPr algn="r" eaLnBrk="1" hangingPunct="1"/>
            <a:r>
              <a:rPr lang="zh-CN" altLang="en-US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提摩太</a:t>
            </a:r>
            <a:r>
              <a:rPr lang="en-US" altLang="zh-TW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‧</a:t>
            </a:r>
            <a:r>
              <a:rPr lang="zh-TW" altLang="en-US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凱樂</a:t>
            </a:r>
            <a:endParaRPr lang="en-CA" altLang="zh-TW" sz="26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r" eaLnBrk="1" hangingPunct="1"/>
            <a:r>
              <a:rPr lang="en-US" altLang="zh-CN" sz="26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(1950 - )</a:t>
            </a:r>
            <a:endParaRPr lang="zh-TW" altLang="en-US" sz="26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Center Church: Doing Balanced, Gospel-Centered Ministry in Your City: Keller,  Timothy: 8601300192871: Books - Amazon.ca">
            <a:extLst>
              <a:ext uri="{FF2B5EF4-FFF2-40B4-BE49-F238E27FC236}">
                <a16:creationId xmlns:a16="http://schemas.microsoft.com/office/drawing/2014/main" id="{89B6E71E-2730-4213-A3CC-9799CEA8B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22" y="3576637"/>
            <a:ext cx="2476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00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TW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Timothy Keller</a:t>
            </a: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：</a:t>
            </a:r>
            <a:endParaRPr lang="en-CA" altLang="zh-CN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這本書講到我們的文化。在我這個年齡的人通常不太關心或贊同我們的文化，以至於也不理解它。我很幸運，我的三個兒子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——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大衛、米克和喬納森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——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在無以計數的方面幫助我，其中最直接的幫助，是他們對於所生活之世界中的偶像有著智慧和清晰的觀察，并且願意和我長時間且極深入地討論。孩子們！謝謝你們花時間陪我散步、吃晚餐和閑談；我很欣慰你們已經長大成為熱愛這個城市、品格純正的正直人。</a:t>
            </a:r>
            <a:endParaRPr lang="en-CA" altLang="zh-TW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442" y="6172200"/>
            <a:ext cx="778995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  <a:r>
              <a:rPr lang="zh-CN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2009</a:t>
            </a:r>
            <a:r>
              <a:rPr lang="zh-CN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zh-TW" altLang="en-US" sz="24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44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尼采在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《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偶像的黃昏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》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（</a:t>
            </a:r>
            <a:r>
              <a:rPr lang="en-CA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Twilight of the Idols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）裏說：“在這世界上的偶像比真實的事物還多”。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許多人把信心寄托在成功、金錢、愛情，和所謂的美好人生上，相信這些就是通往快樂的鑰匙。近年來的經濟崩潰，讓人重新深思這些事物的意義。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我們錯把這些美好的事物當作神，然而事實上它們並不能解決我們真正的需要。只有那獨一的真神上帝能滿足人心的渴望，而現在正是初次認識祂或再次與祂相遇的最好機會。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CA" altLang="zh-TW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128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2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後現代：</a:t>
            </a:r>
            <a:r>
              <a:rPr lang="zh-TW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物質豐富↑，精神問題</a:t>
            </a:r>
            <a:r>
              <a:rPr lang="zh-TW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↑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奇特的鬱悶（</a:t>
            </a:r>
            <a:r>
              <a:rPr lang="en-CA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Melancholy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）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1830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年法國學者托克維兒：有一種奇特的鬱悶縈繞著那些在豐富之中的居民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美國人相信物質繁榮可以平息他們對快樂的渴望，但這種盼望只是個幻覺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這世界不完美的喜樂永遠無法滿足人心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這種奇特的鬱悶雖以各種方式顯現，但都引向相同的結局，就是絕望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——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那種遍尋不獲的絕望。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祈克果：憂懼</a:t>
            </a:r>
            <a:r>
              <a:rPr lang="en-CA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Anxiety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，焦慮 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+ 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惶恐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傷心 </a:t>
            </a:r>
            <a:r>
              <a:rPr lang="en-US" altLang="zh-CN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vs </a:t>
            </a: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絕望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傷心是源於失去了某件好東西，其痛苦可以用其它事物來撫平和安慰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絕望是無法安慰的，因爲它源於失去了一件終極的東西。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失去了終極的生命意義和盼望時，沒有任何事物可以幫助你度過，因此你的心靈就破碎了！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托克維兒：偶像崇拜就是追求“世界上不完美的喜樂”，并且把整個人生建造於其上。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52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501BC-4480-4699-BD97-77FF1A8225B8}"/>
              </a:ext>
            </a:extLst>
          </p:cNvPr>
          <p:cNvSpPr txBox="1"/>
          <p:nvPr/>
        </p:nvSpPr>
        <p:spPr>
          <a:xfrm>
            <a:off x="152401" y="228600"/>
            <a:ext cx="7789958" cy="632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CN" altLang="en-US" sz="32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充滿偶像的文化</a:t>
            </a:r>
            <a:endParaRPr lang="zh-TW" altLang="en-US" sz="32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保羅看到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雅典崇拜各種神明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跪拜美麗女神 </a:t>
            </a:r>
            <a:r>
              <a:rPr lang="en-CA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vs 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過度關注自己的身體外表，厭食症，飲食失調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以兒童獻祭 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vs 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為了事業、成就和個人的享樂犧牲家庭</a:t>
            </a:r>
            <a:endParaRPr lang="en-CA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  <a:cs typeface="+mj-cs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任何東西都可以成為偶像，並且已經成爲了偶像：愛情、金錢、成就、權力、榮耀、容貌、體力、知識、智力</a:t>
            </a:r>
            <a:r>
              <a:rPr lang="en-CA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  <a:cs typeface="+mj-cs"/>
              </a:rPr>
              <a:t>…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主耶和華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論到</a:t>
            </a: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以色列人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zh-TW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這些人已將他們的假神接到心裡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（以西結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14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：</a:t>
            </a:r>
            <a:r>
              <a:rPr lang="en-US" altLang="zh-CN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3</a:t>
            </a:r>
            <a:r>
              <a:rPr lang="zh-CN" altLang="en-US" sz="300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latin typeface="DFPNYuanMXBold-B5" panose="020F0800000000000000" pitchFamily="34" charset="-120"/>
                <a:ea typeface="DFPNYuanMXBold-B5" panose="020F0800000000000000" pitchFamily="34" charset="-120"/>
              </a:rPr>
              <a:t>）</a:t>
            </a:r>
            <a:endParaRPr lang="en-US" altLang="zh-CN" sz="300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latin typeface="DFPNYuanMXBold-B5" panose="020F0800000000000000" pitchFamily="34" charset="-120"/>
              <a:ea typeface="DFPNYuanMXBold-B5" panose="020F0800000000000000" pitchFamily="34" charset="-12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80D403-26D9-4E8D-90B5-68C43AB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664187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聖經中的假神：金錢、性愛、權力與慾望</a:t>
            </a:r>
          </a:p>
        </p:txBody>
      </p:sp>
      <p:pic>
        <p:nvPicPr>
          <p:cNvPr id="2052" name="Picture 4" descr="tcmbs.com">
            <a:extLst>
              <a:ext uri="{FF2B5EF4-FFF2-40B4-BE49-F238E27FC236}">
                <a16:creationId xmlns:a16="http://schemas.microsoft.com/office/drawing/2014/main" id="{21E55254-5BF1-4A70-940B-F0F493ED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345757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ord4Life: Bible and Newspaper?">
            <a:extLst>
              <a:ext uri="{FF2B5EF4-FFF2-40B4-BE49-F238E27FC236}">
                <a16:creationId xmlns:a16="http://schemas.microsoft.com/office/drawing/2014/main" id="{1658F5EA-91B8-44C1-83F3-B4BD8B6D8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143" l="3158" r="94737">
                        <a14:foregroundMark x1="62807" y1="8571" x2="62807" y2="8571"/>
                        <a14:foregroundMark x1="60351" y1="6190" x2="86667" y2="8571"/>
                        <a14:foregroundMark x1="90175" y1="18095" x2="90175" y2="18095"/>
                        <a14:foregroundMark x1="89825" y1="18095" x2="90526" y2="21429"/>
                        <a14:foregroundMark x1="94737" y1="72857" x2="92281" y2="35714"/>
                        <a14:foregroundMark x1="8052" y1="17966" x2="7719" y2="18095"/>
                        <a14:foregroundMark x1="17544" y1="14286" x2="10436" y2="17042"/>
                        <a14:foregroundMark x1="29123" y1="8571" x2="44561" y2="12857"/>
                        <a14:foregroundMark x1="28421" y1="5714" x2="14386" y2="17143"/>
                        <a14:foregroundMark x1="6806" y1="35238" x2="9123" y2="67619"/>
                        <a14:foregroundMark x1="6738" y1="34286" x2="6806" y2="35238"/>
                        <a14:foregroundMark x1="6704" y1="33810" x2="6738" y2="34286"/>
                        <a14:foregroundMark x1="6668" y1="33301" x2="6704" y2="33810"/>
                        <a14:foregroundMark x1="5614" y1="18571" x2="5847" y2="21832"/>
                        <a14:foregroundMark x1="9123" y1="67619" x2="24912" y2="78095"/>
                        <a14:foregroundMark x1="35926" y1="96667" x2="36491" y2="97619"/>
                        <a14:foregroundMark x1="35361" y1="95714" x2="35926" y2="96667"/>
                        <a14:foregroundMark x1="34797" y1="94762" x2="35361" y2="95714"/>
                        <a14:foregroundMark x1="34514" y1="94286" x2="34797" y2="94762"/>
                        <a14:foregroundMark x1="34232" y1="93810" x2="34514" y2="94286"/>
                        <a14:foregroundMark x1="33385" y1="92381" x2="34232" y2="93810"/>
                        <a14:foregroundMark x1="24912" y1="78095" x2="33385" y2="92381"/>
                        <a14:foregroundMark x1="36491" y1="97619" x2="40351" y2="97143"/>
                        <a14:foregroundMark x1="6667" y1="68571" x2="16140" y2="74286"/>
                        <a14:foregroundMark x1="3158" y1="52857" x2="3158" y2="52857"/>
                        <a14:foregroundMark x1="3509" y1="41905" x2="3509" y2="41905"/>
                        <a14:foregroundMark x1="55439" y1="2381" x2="57895" y2="2857"/>
                        <a14:backgroundMark x1="37193" y1="94762" x2="37193" y2="94762"/>
                        <a14:backgroundMark x1="34035" y1="93810" x2="34035" y2="93810"/>
                        <a14:backgroundMark x1="36842" y1="92381" x2="36842" y2="92381"/>
                        <a14:backgroundMark x1="35439" y1="95714" x2="35439" y2="95714"/>
                        <a14:backgroundMark x1="34386" y1="94286" x2="34386" y2="94286"/>
                        <a14:backgroundMark x1="34386" y1="96667" x2="34386" y2="96667"/>
                        <a14:backgroundMark x1="8421" y1="33810" x2="8421" y2="33810"/>
                        <a14:backgroundMark x1="8421" y1="30952" x2="8421" y2="30952"/>
                        <a14:backgroundMark x1="6316" y1="28571" x2="6316" y2="28571"/>
                        <a14:backgroundMark x1="6316" y1="34286" x2="6316" y2="34286"/>
                        <a14:backgroundMark x1="7018" y1="33333" x2="7018" y2="28571"/>
                        <a14:backgroundMark x1="5965" y1="26190" x2="6316" y2="33333"/>
                        <a14:backgroundMark x1="5263" y1="22857" x2="7719" y2="23810"/>
                        <a14:backgroundMark x1="7018" y1="35238" x2="7018" y2="35238"/>
                        <a14:backgroundMark x1="7018" y1="35238" x2="7018" y2="35238"/>
                        <a14:backgroundMark x1="7018" y1="34286" x2="701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454" y="4781550"/>
            <a:ext cx="2714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04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2988</Words>
  <Application>Microsoft Office PowerPoint</Application>
  <PresentationFormat>Widescreen</PresentationFormat>
  <Paragraphs>157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DFPNYuanMXBold-B5</vt:lpstr>
      <vt:lpstr>fira-sans</vt:lpstr>
      <vt:lpstr>franklin-gothic-urw</vt:lpstr>
      <vt:lpstr>Linux Libertine</vt:lpstr>
      <vt:lpstr>Microsoft YaHei</vt:lpstr>
      <vt:lpstr>Montserrat</vt:lpstr>
      <vt:lpstr>system-ui</vt:lpstr>
      <vt:lpstr>Arial</vt:lpstr>
      <vt:lpstr>Arial Rounded MT Bold</vt:lpstr>
      <vt:lpstr>Calibri</vt:lpstr>
      <vt:lpstr>Tahoma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Ou</dc:creator>
  <cp:lastModifiedBy>Derek Ou</cp:lastModifiedBy>
  <cp:revision>58</cp:revision>
  <dcterms:created xsi:type="dcterms:W3CDTF">2020-12-30T02:01:23Z</dcterms:created>
  <dcterms:modified xsi:type="dcterms:W3CDTF">2021-01-03T19:56:59Z</dcterms:modified>
</cp:coreProperties>
</file>