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0" r:id="rId2"/>
    <p:sldId id="359" r:id="rId3"/>
    <p:sldId id="367" r:id="rId4"/>
    <p:sldId id="372" r:id="rId5"/>
    <p:sldId id="373" r:id="rId6"/>
    <p:sldId id="369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</p:sldIdLst>
  <p:sldSz cx="9144000" cy="5143500" type="screen16x9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4372F7"/>
    <a:srgbClr val="B09260"/>
    <a:srgbClr val="143D68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990" autoAdjust="0"/>
  </p:normalViewPr>
  <p:slideViewPr>
    <p:cSldViewPr>
      <p:cViewPr varScale="1">
        <p:scale>
          <a:sx n="64" d="100"/>
          <a:sy n="64" d="100"/>
        </p:scale>
        <p:origin x="1930" y="8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72993-E8F3-4247-A09A-D18DB12613E1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6AA68-46C4-4624-AAD9-B7CBFCEB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98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觀察：本課程一開始就是從簡單練習開始。但這個基本功是最重要的，卻又是我們常常忽視的。</a:t>
            </a:r>
            <a:endParaRPr lang="en-CA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07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今天我們簡化為三個步驟。第一步就是仔細觀察。這一步即不複雜，卻又非常不容易做到。因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爲我們現在的文化非常的即食和消費主義，而沒有耐心、謙卑和開放的心態去讀聖經。講多無謂，試一試你就知道了。讓我們看一段大家都最覺得乏味的聖經：家譜。看看你們能不能從中領受到屬靈的信息。如果一看就以爲看完了，或者沒有耐心的時候，請大家禱告求神賜給你耐心、謙卑和開放的心態。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分鐘看一下這段聖經，然後我演示如何研讀這段經文。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80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zh-TW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仔細觀察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：這一步最難的不是技巧和能力，而是心態。你可以感受一下心中的功利和浮躁，然後學習剋服這些意念。這是神的話</a:t>
            </a:r>
            <a:r>
              <a:rPr lang="zh-CN" altLang="en-US" sz="1200" b="0">
                <a:latin typeface="Microsoft YaHei" panose="020B0503020204020204" pitchFamily="34" charset="-122"/>
                <a:ea typeface="Microsoft YaHei" panose="020B0503020204020204" pitchFamily="34" charset="-122"/>
              </a:rPr>
              <a:t>語，我們要相信神會藉著祂的話語跟我們説話，即便是枯燥的經文，我們要對聖經保持著</a:t>
            </a:r>
            <a:r>
              <a:rPr lang="zh-TW" altLang="en-US" sz="1200" b="0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耐心、謙卑和開放的心態</a:t>
            </a:r>
            <a:r>
              <a:rPr lang="zh-CN" altLang="en-US" sz="1200" b="0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CA" altLang="zh-TW" sz="1200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Font typeface="+mj-lt"/>
              <a:buNone/>
            </a:pPr>
            <a:r>
              <a:rPr lang="en-CA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這是家譜，</a:t>
            </a:r>
            <a:r>
              <a:rPr lang="en-CA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壽命長，</a:t>
            </a:r>
            <a:r>
              <a:rPr lang="en-CA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以諾與衆不同（其他人是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節聖經，他是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節），</a:t>
            </a:r>
            <a:r>
              <a:rPr lang="en-CA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重複字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結構：</a:t>
            </a:r>
            <a:r>
              <a:rPr lang="zh-TW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活到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#</a:t>
            </a:r>
            <a:r>
              <a:rPr lang="zh-TW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歲，生了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，生？之後，又活了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#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年，并且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生兒養女，</a:t>
            </a:r>
            <a:r>
              <a:rPr lang="zh-TW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共活了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#</a:t>
            </a:r>
            <a:r>
              <a:rPr lang="zh-TW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歲就死了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；與神同行</a:t>
            </a:r>
            <a:endParaRPr lang="en-CA" altLang="zh-TW" sz="1200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）分析解釋</a:t>
            </a:r>
            <a:endParaRPr lang="en-CA" altLang="zh-CN" sz="1200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爲什麽寫家譜？</a:t>
            </a:r>
            <a:endParaRPr lang="en-CA" altLang="zh-CN" sz="1200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爲什麽古人長壽（詳細和具體的記錄就不應該寓意解經）？可能的原因：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）洪水之後的天氣 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）洪水後吃肉 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）空氣污染</a:t>
            </a:r>
            <a:endParaRPr lang="en-CA" altLang="zh-CN" sz="1200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以諾有什麽特別之處？聖經記錄的世上生活，好像與上下兩代相同，都是生兒養女。唯一特別之處就是與神同行，結果就很不同：</a:t>
            </a:r>
            <a:r>
              <a:rPr lang="zh-TW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神將他取去，他就不在世了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CA" altLang="zh-CN" sz="1200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什麽是與神同行？</a:t>
            </a:r>
            <a:endParaRPr lang="en-CA" altLang="zh-CN" sz="1200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31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瑪土撒拉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zh-TW" alt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由兩個希伯來文所構成的複合字，瑪土（</a:t>
            </a:r>
            <a:r>
              <a:rPr lang="en-US" altLang="zh-TW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meth-</a:t>
            </a:r>
            <a:r>
              <a:rPr lang="en-US" altLang="zh-TW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oo</a:t>
            </a:r>
            <a:r>
              <a:rPr lang="zh-TW" alt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）意思是「死亡（複數） 」，而撒拉（</a:t>
            </a:r>
            <a:r>
              <a:rPr lang="en-US" altLang="zh-TW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sheh</a:t>
            </a:r>
            <a:r>
              <a:rPr lang="en-US" altLang="zh-TW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‘-lakh</a:t>
            </a:r>
            <a:r>
              <a:rPr lang="zh-TW" alt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）則是「災難」</a:t>
            </a:r>
            <a:r>
              <a:rPr lang="zh-CN" alt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。</a:t>
            </a:r>
            <a:endParaRPr lang="en-CA" altLang="zh-CN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5:25 </a:t>
            </a:r>
            <a:r>
              <a:rPr lang="zh-TW" altLang="en-US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瑪土撒拉活到一百八十七歲，生了拉麥。 </a:t>
            </a:r>
            <a:endParaRPr lang="en-US" altLang="zh-TW" sz="1800" b="0" i="0" u="none" strike="noStrike" baseline="0" dirty="0">
              <a:solidFill>
                <a:srgbClr val="292F33"/>
              </a:solidFill>
              <a:latin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5:28 </a:t>
            </a:r>
            <a:r>
              <a:rPr lang="zh-TW" altLang="en-US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拉麥活到一百八十二歲，生了一個兒子</a:t>
            </a:r>
            <a:r>
              <a:rPr lang="en-US" altLang="zh-TW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(</a:t>
            </a:r>
            <a:r>
              <a:rPr lang="zh-CN" altLang="en-US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挪亞</a:t>
            </a:r>
            <a:r>
              <a:rPr lang="en-US" altLang="zh-CN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7:6 </a:t>
            </a:r>
            <a:r>
              <a:rPr lang="zh-TW" altLang="en-US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當洪水氾濫在地上的時候，挪亞整六百歲。</a:t>
            </a:r>
            <a:endParaRPr lang="en-CA" altLang="zh-TW" sz="1800" b="0" i="0" u="none" strike="noStrike" baseline="0" dirty="0">
              <a:solidFill>
                <a:srgbClr val="292F33"/>
              </a:solidFill>
              <a:latin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altLang="zh-CN" sz="1800" b="0" i="0" u="none" strike="noStrike" baseline="0" dirty="0">
              <a:solidFill>
                <a:srgbClr val="292F33"/>
              </a:solidFill>
              <a:latin typeface="Verdana" panose="020B0604030504040204" pitchFamily="34" charset="0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因爲</a:t>
            </a:r>
            <a:r>
              <a:rPr lang="zh-TW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瑪土撒拉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的死，洪水就來了？還是</a:t>
            </a:r>
            <a:r>
              <a:rPr lang="zh-TW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瑪土撒拉</a:t>
            </a:r>
            <a:r>
              <a:rPr lang="zh-CN" altLang="en-US" sz="1200" b="0">
                <a:latin typeface="Microsoft YaHei" panose="020B0503020204020204" pitchFamily="34" charset="-122"/>
                <a:ea typeface="Microsoft YaHei" panose="020B0503020204020204" pitchFamily="34" charset="-122"/>
              </a:rPr>
              <a:t>因洪水而死？</a:t>
            </a:r>
            <a:endParaRPr lang="en-CA" altLang="zh-CN" sz="1200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71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6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23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5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這本書就是向大家介紹一個詮釋聖經的旅程。這個旅程就是整本書的核心。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TW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研讀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新約四個步驟</a:t>
            </a:r>
            <a:r>
              <a:rPr lang="zh-TW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，研讀舊約聖經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在步驟三和步驟四之間插入一步：</a:t>
            </a:r>
            <a:r>
              <a:rPr lang="en-US" altLang="zh-TW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TW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跨入新約聖經</a:t>
            </a:r>
            <a:r>
              <a:rPr lang="en-US" altLang="zh-TW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r>
              <a:rPr lang="zh-TW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CA" altLang="zh-TW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zh-CN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TW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抓住經文對聖經當時城鎮的意義。</a:t>
            </a:r>
            <a:endParaRPr lang="en-CA" altLang="zh-TW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zh-CN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TW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衡量需要跨越鴻溝的寬度。</a:t>
            </a:r>
            <a:endParaRPr lang="en-CA" altLang="zh-TW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zh-CN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TW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跨越鴻溝的原則之橋。</a:t>
            </a:r>
            <a:endParaRPr lang="en-CA" altLang="zh-TW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4/5 </a:t>
            </a:r>
            <a:r>
              <a:rPr lang="zh-TW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抓住經文對我們現今城鎮的意義。</a:t>
            </a:r>
            <a:endParaRPr lang="en-US" altLang="zh-TW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1" kern="0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glow rad="355600">
                    <a:srgbClr val="00B0F0">
                      <a:alpha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一個能真正抓準神話語的人會發現神的話語也正抓著他！</a:t>
            </a:r>
            <a:endParaRPr lang="en-US" altLang="zh-TW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altLang="zh-TW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【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圖畫改自 </a:t>
            </a:r>
            <a:r>
              <a:rPr lang="en-CA" altLang="zh-TW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BibleStudyDownloads.org 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</a:t>
            </a:r>
            <a:r>
              <a:rPr lang="en-CA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Singapore Bible College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CA" altLang="zh-TW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Dr. Griffith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製作的</a:t>
            </a:r>
            <a:r>
              <a:rPr lang="en-CA" altLang="zh-TW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Overview of the 3-Step Method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】</a:t>
            </a:r>
            <a:endParaRPr lang="zh-TW" alt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45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我們最容易忽略</a:t>
            </a:r>
            <a:r>
              <a:rPr lang="en-US" altLang="zh-CN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跳過了 </a:t>
            </a:r>
            <a:r>
              <a:rPr lang="en-US" altLang="zh-CN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zh-TW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衡量需要跨越鴻溝的寬度。</a:t>
            </a:r>
            <a:r>
              <a:rPr lang="en-US" altLang="zh-CN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zh-TW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跨越鴻溝的原則之橋。</a:t>
            </a:r>
            <a:endParaRPr lang="en-CA" altLang="zh-TW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用一個例子：人是否應該愛自己？</a:t>
            </a:r>
            <a:endParaRPr lang="en-CA" altLang="zh-CN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（可 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29-31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zh-CN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人不愛自己就不懂得愛別人？</a:t>
            </a:r>
            <a:endParaRPr lang="en-CA" altLang="zh-CN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（約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13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34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）跟隨耶穌，就要捨己。那就不能愛自己？還是愛自己，但更愛別人？</a:t>
            </a:r>
            <a:endParaRPr lang="en-CA" altLang="zh-CN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CA" altLang="zh-TW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進入聖經的當時城鎮，</a:t>
            </a:r>
            <a:r>
              <a:rPr lang="zh-TW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衡量需要跨越鴻溝的寬度</a:t>
            </a:r>
            <a:r>
              <a:rPr lang="zh-CN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CA" altLang="zh-TW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（可 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29-31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zh-CN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對於不認識耶穌的人，最高的愛就是愛自己</a:t>
            </a:r>
            <a:endParaRPr lang="en-CA" altLang="zh-CN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（約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13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34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zh-CN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對於認識耶穌的人，最高的愛就是耶穌捨己的愛</a:t>
            </a:r>
            <a:endParaRPr lang="en-CA" altLang="zh-CN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zh-TW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跨越鴻溝的原則之橋</a:t>
            </a:r>
            <a:r>
              <a:rPr lang="zh-CN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：要用最高的愛去愛別人。</a:t>
            </a:r>
            <a:endParaRPr lang="en-CA" altLang="zh-TW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87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背後的神學理論：</a:t>
            </a:r>
            <a:r>
              <a:rPr lang="zh-CN" altLang="en-US" sz="24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如何正確地研讀聖經？</a:t>
            </a:r>
            <a:endParaRPr lang="en-US" altLang="zh-CN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zh-TW" altLang="en-US" sz="24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我們研讀聖經的目標是什麽？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zh-TW" altLang="en-US" sz="24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解決自身問題的解藥？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zh-TW" altLang="en-US" sz="24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建立聖經的教義系統？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zh-TW" altLang="en-US" sz="24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讓聖經抓住我的生命（而不是由我抓出聖經的含義）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zh-TW" altLang="en-US" sz="24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經文鑒証學和批判性研經：但是，這些批判性研經的進路常常把上帝的超越性排除在外，使用研究人類文明的方法來分析這本超越的啓示。 這種做法把人的理性和判斷置於神之上，只會令到我們的信仰支離破碎，而無法認識超越者的生命。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zh-TW" altLang="en-US" sz="24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聖經神學 </a:t>
            </a:r>
            <a:r>
              <a:rPr lang="en-US" altLang="zh-TW" sz="24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vs </a:t>
            </a:r>
            <a:r>
              <a:rPr lang="zh-TW" altLang="en-US" sz="24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系統神學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zh-TW" altLang="en-US" sz="24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研讀聖經的目標：聖經要表達的是什麽？而不是我可以得著什麽？不是以我爲主。不是以我的理性和邏輯來判斷。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14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這本書就是向大家介紹一個詮釋聖經的旅程。這個旅程就是整本書的核心。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TW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研讀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新約四個步驟</a:t>
            </a:r>
            <a:r>
              <a:rPr lang="zh-TW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，研讀舊約聖經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在步驟三和步驟四之間插入一步：</a:t>
            </a:r>
            <a:r>
              <a:rPr lang="en-US" altLang="zh-TW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TW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跨入新約聖經</a:t>
            </a:r>
            <a:r>
              <a:rPr lang="en-US" altLang="zh-TW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r>
              <a:rPr lang="zh-TW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CA" altLang="zh-TW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zh-CN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TW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抓住經文對聖經當時城鎮的意義。</a:t>
            </a:r>
            <a:endParaRPr lang="en-CA" altLang="zh-TW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zh-CN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TW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衡量需要跨越鴻溝的寬度。</a:t>
            </a:r>
            <a:endParaRPr lang="en-CA" altLang="zh-TW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zh-CN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TW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跨越鴻溝的原則之橋。</a:t>
            </a:r>
            <a:endParaRPr lang="en-CA" altLang="zh-TW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4/5 </a:t>
            </a:r>
            <a:r>
              <a:rPr lang="zh-TW" altLang="en-US" sz="1200" b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抓住經文對我們現今城鎮的意義。</a:t>
            </a:r>
            <a:endParaRPr lang="en-US" altLang="zh-TW" sz="1200" b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1" kern="0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glow rad="355600">
                    <a:srgbClr val="00B0F0">
                      <a:alpha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一個能真正抓準神話語的人會發現神的話語也正抓著他！</a:t>
            </a:r>
            <a:endParaRPr lang="en-CA" altLang="zh-TW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altLang="zh-TW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【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圖畫改自 </a:t>
            </a:r>
            <a:r>
              <a:rPr lang="en-CA" altLang="zh-TW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BibleStudyDownloads.org 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</a:t>
            </a:r>
            <a:r>
              <a:rPr lang="en-CA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Singapore Bible College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CA" altLang="zh-TW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Dr. Griffith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製作的</a:t>
            </a:r>
            <a:r>
              <a:rPr lang="en-CA" altLang="zh-TW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Overview of the 3-Step Method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】</a:t>
            </a:r>
            <a:endParaRPr lang="zh-TW" alt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42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跟著我們就可以進入一些更有爭議性的經文。</a:t>
            </a:r>
            <a:endParaRPr lang="en-CA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男人是頭，因爲耶穌給的權柄？因爲創世記亞當是“先生”？</a:t>
            </a:r>
            <a:endParaRPr lang="en-CA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23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節“</a:t>
            </a:r>
            <a:r>
              <a:rPr lang="zh-TW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因為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”，當時社會文化公認的正確夫妻關係：</a:t>
            </a:r>
            <a:r>
              <a:rPr lang="zh-TW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丈夫是妻子的頭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一個男人如果在家中沒有權威，在心理上是極大的缺陷，在社會中也擡不起頭，無法立足。記得以斯帖記。所以，妻子要順服丈夫，不是因爲丈夫有權柄，正如基督也不是依靠權柄來成爲教會的頭。基督依靠的是信徒的順服，同樣</a:t>
            </a:r>
            <a:r>
              <a:rPr lang="zh-TW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丈夫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要成爲</a:t>
            </a:r>
            <a:r>
              <a:rPr lang="zh-TW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妻子的頭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，靠的是妻子的順服。也可以說：因爲在丈夫生命的需要，爲了要建立他們在當時的社會文化中立足，所以妻子要順服丈夫。</a:t>
            </a:r>
            <a:endParaRPr lang="en-CA" altLang="zh-CN" sz="1200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今天：大男人不是很受歡迎，小男人更加吃香。以前堅强勇敢是最男人的表現，現在是時興小鮮肉。今天做丈夫的角色複雜和多元化了很多。做頭不是他們的唯一或主要的生命需要。我們現在也很需要關愛的。</a:t>
            </a:r>
            <a:endParaRPr lang="en-CA" altLang="zh-CN" sz="1200" b="0" i="0" u="none" strike="noStrike" kern="1200" baseline="0" dirty="0">
              <a:solidFill>
                <a:schemeClr val="tx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另外，聖經當時的文化中，是沒有掌權者關愛下面的人這種文化。因此，妻子被忽視時普遍的現象。因此妻子的最重要的生命需要就是丈夫的關愛。但今天做妻子的需要就多了不少，妻子要面對的挑戰也多了很多，因此許多的妻子也需要建立權威和自信。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70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以弗所書</a:t>
            </a:r>
            <a:r>
              <a:rPr lang="en-US" altLang="zh-CN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章：生命彼此建立的循環</a:t>
            </a:r>
            <a:endParaRPr lang="en-CA" altLang="zh-CN" sz="1200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妻子爲了建立配偶的緣故，自願順服，結果就是成就了權柄和自信。因此，丈夫才能夠成爲妻子和家庭的頭。做頭的，不能被權柄迷惑，要爲了建立配偶的緣故，放下身段去關愛妻子，結果就是安全感和滿足感。這樣，妻子就能夠成爲丈夫的幫助。因爲有了安全感和滿足感，妻子就更容易地放下追逐權利和自我保護，因而丈夫就更加有自信，也更願意犧牲自己、謙卑地服事妻子，關懷她的需要。這個循環就越轉越順，兩個人的生命都成長和變得完全。</a:t>
            </a:r>
            <a:endParaRPr lang="en-CA" altLang="zh-CN" sz="1200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但是這個循環翻轉的話，就會出問題。妻子要求丈夫先愛她，才願意順服。但丈夫要妻子先順服，才關愛妻子。這個循環就會彼此消耗對方的生命。</a:t>
            </a:r>
            <a:endParaRPr lang="en-CA" altLang="zh-CN" sz="1200" b="0" i="0" u="none" strike="noStrike" kern="1200" baseline="0" dirty="0">
              <a:solidFill>
                <a:schemeClr val="tx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當然，這只是我的領受。這段聖經還有很多精彩的詮釋。這個例子只是我按照我們的聖經詮釋步驟來得到的領受而已。僅供參考。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35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五個步驟是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字型的</a:t>
            </a:r>
            <a:endParaRPr lang="en-CA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altLang="zh-TW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【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圖畫改自 </a:t>
            </a:r>
            <a:r>
              <a:rPr lang="en-CA" altLang="zh-TW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BibleStudyDownloads.org 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</a:t>
            </a:r>
            <a:r>
              <a:rPr lang="en-CA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Singapore Bible College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CA" altLang="zh-TW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Dr. Griffith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製作的</a:t>
            </a:r>
            <a:r>
              <a:rPr lang="en-CA" altLang="zh-TW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Overview of the 3-Step Method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】</a:t>
            </a:r>
            <a:endParaRPr lang="zh-TW" alt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76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OIA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歸納式研經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歸納法查經。</a:t>
            </a:r>
            <a:endParaRPr lang="en-CA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altLang="zh-CN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【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圖畫改自 </a:t>
            </a:r>
            <a:r>
              <a:rPr lang="en-CA" altLang="zh-TW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BibleStudyDownloads.org 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</a:t>
            </a:r>
            <a:r>
              <a:rPr lang="en-CA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Singapore Bible College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CA" altLang="zh-TW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Dr. Griffith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製作的</a:t>
            </a:r>
            <a:r>
              <a:rPr lang="en-CA" altLang="zh-TW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Overview of the 3-Step Method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】</a:t>
            </a:r>
            <a:endParaRPr lang="zh-TW" alt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6AA68-46C4-4624-AAD9-B7CBFCEBAE2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3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B28C-3932-4DA7-AF08-4CD4144B7260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F9D0F-4420-4178-ACE0-077A3833229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36F26-04A6-4A33-8C97-87D505FAA30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2E652-A76B-4FBC-9980-ECB7739D490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66D31-7BBF-4762-83FD-5D998F0AC7F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535CC-B5BD-43E9-A0C5-285617F958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DF930-A33C-4065-AC55-423533AE5B5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4A82-8B35-47AE-860A-73EE9C01E5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674C7-3477-4DA1-A11C-C78A9980C6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1A575-122F-451E-A8C2-E06E463A7A2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AA703-4FE6-4CAE-A5E5-CE3AD5FDFA4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ADC2DDF-FD7A-43E0-801B-B2E8785FF8C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771550"/>
            <a:ext cx="5760640" cy="1152128"/>
          </a:xfrm>
        </p:spPr>
        <p:txBody>
          <a:bodyPr/>
          <a:lstStyle/>
          <a:p>
            <a:pPr eaLnBrk="1" hangingPunct="1"/>
            <a:r>
              <a:rPr lang="zh-CN" altLang="en-US" sz="48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課程總結</a:t>
            </a:r>
            <a:endParaRPr lang="fr-CA" sz="6000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141D1FA-6F51-4345-9F7B-0452433F1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88" y="1923678"/>
            <a:ext cx="517851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28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《</a:t>
            </a:r>
            <a:r>
              <a:rPr lang="zh-TW" altLang="en-US" sz="28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抓準神的話</a:t>
            </a:r>
            <a:r>
              <a:rPr lang="en-US" altLang="zh-CN" sz="28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》</a:t>
            </a:r>
            <a:r>
              <a:rPr lang="zh-TW" altLang="en-US" sz="28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釋經課程</a:t>
            </a:r>
            <a:endParaRPr lang="fr-CA" b="1" kern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3652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D2ADD1-3BFF-4806-824C-77BC26B93960}"/>
              </a:ext>
            </a:extLst>
          </p:cNvPr>
          <p:cNvSpPr txBox="1"/>
          <p:nvPr/>
        </p:nvSpPr>
        <p:spPr>
          <a:xfrm>
            <a:off x="2411760" y="349369"/>
            <a:ext cx="3096344" cy="3662541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endParaRPr lang="en-CA" altLang="zh-TW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如何閱讀聖經</a:t>
            </a:r>
            <a:endParaRPr lang="en-CA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單句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段落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講述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既有觀念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歷史文化背景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文意脈絡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單字研讀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F5D232F-753B-46D2-9113-A31F10A855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4587974"/>
            <a:ext cx="8928992" cy="432048"/>
          </a:xfrm>
          <a:ln>
            <a:noFill/>
          </a:ln>
        </p:spPr>
        <p:txBody>
          <a:bodyPr/>
          <a:lstStyle/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抓準神的話釋經課程</a:t>
            </a:r>
            <a:endParaRPr lang="fr-CA" sz="1050" b="1" kern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6" name="Picture 10" descr="抓準神的話| 道聲網路書房">
            <a:extLst>
              <a:ext uri="{FF2B5EF4-FFF2-40B4-BE49-F238E27FC236}">
                <a16:creationId xmlns:a16="http://schemas.microsoft.com/office/drawing/2014/main" id="{EE93E4C4-3EA4-444E-8499-3A39923DFE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9404" y="375731"/>
            <a:ext cx="1854324" cy="378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5D2114-6C8A-494B-AE30-5C28D78AFC6D}"/>
              </a:ext>
            </a:extLst>
          </p:cNvPr>
          <p:cNvSpPr txBox="1"/>
          <p:nvPr/>
        </p:nvSpPr>
        <p:spPr>
          <a:xfrm>
            <a:off x="5508103" y="349369"/>
            <a:ext cx="3312367" cy="3662541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endParaRPr lang="en-CA" altLang="zh-TW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如何詮釋聖經</a:t>
            </a:r>
            <a:endParaRPr lang="en-CA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聖經翻譯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意義由誰決定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意義的層次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聖靈的角色</a:t>
            </a:r>
            <a:endParaRPr lang="en-CA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釋經專題</a:t>
            </a:r>
            <a:endParaRPr lang="en-CA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新約文體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舊約文體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20E973-BAAD-491D-A0A4-16EC0E34F755}"/>
              </a:ext>
            </a:extLst>
          </p:cNvPr>
          <p:cNvSpPr txBox="1"/>
          <p:nvPr/>
        </p:nvSpPr>
        <p:spPr>
          <a:xfrm>
            <a:off x="3851920" y="391760"/>
            <a:ext cx="3312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zh-CN" altLang="en-US" sz="24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課本</a:t>
            </a:r>
            <a:r>
              <a:rPr lang="en-US" altLang="zh-CN" sz="24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課程結構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-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7954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D2ADD1-3BFF-4806-824C-77BC26B93960}"/>
              </a:ext>
            </a:extLst>
          </p:cNvPr>
          <p:cNvSpPr txBox="1"/>
          <p:nvPr/>
        </p:nvSpPr>
        <p:spPr>
          <a:xfrm>
            <a:off x="2627784" y="195486"/>
            <a:ext cx="6408713" cy="34163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仔細觀察</a:t>
            </a:r>
            <a:endParaRPr lang="en-CA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細察事實，上文下理，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注意結構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（重複）</a:t>
            </a:r>
            <a:endParaRPr lang="en-CA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）分析解釋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勤發問題，分析解答，歸納總意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）小心應用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寫下原則，歸類應用，身體力行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創世記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4~27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（*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18~27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US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分鐘自己研讀，然後課堂演示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0E27135-270E-4632-9666-D22F929D03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4515966"/>
            <a:ext cx="8928992" cy="432048"/>
          </a:xfrm>
          <a:ln>
            <a:noFill/>
          </a:ln>
        </p:spPr>
        <p:txBody>
          <a:bodyPr/>
          <a:lstStyle/>
          <a:p>
            <a:pPr eaLnBrk="1" hangingPunct="1"/>
            <a:r>
              <a:rPr lang="zh-TW" altLang="en-US" sz="32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耐心、謙卑和開放的心態</a:t>
            </a:r>
            <a:endParaRPr lang="fr-CA" sz="1200" b="1" kern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407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D2ADD1-3BFF-4806-824C-77BC26B93960}"/>
              </a:ext>
            </a:extLst>
          </p:cNvPr>
          <p:cNvSpPr txBox="1"/>
          <p:nvPr/>
        </p:nvSpPr>
        <p:spPr>
          <a:xfrm>
            <a:off x="179512" y="195486"/>
            <a:ext cx="8856985" cy="4154984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18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雅列活到一百六十二歲，生了以諾。 </a:t>
            </a:r>
          </a:p>
          <a:p>
            <a:r>
              <a:rPr lang="en-US" altLang="zh-CN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19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雅列生以諾之後，又活了八百年，並且生兒養女。 </a:t>
            </a:r>
          </a:p>
          <a:p>
            <a:r>
              <a:rPr lang="en-US" altLang="zh-CN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雅列共活了九百六十二歲就死了。 </a:t>
            </a:r>
          </a:p>
          <a:p>
            <a:r>
              <a:rPr lang="en-US" altLang="zh-CN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21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以諾活到六十五歲，生了瑪土撒拉。 </a:t>
            </a:r>
          </a:p>
          <a:p>
            <a:r>
              <a:rPr lang="en-US" altLang="zh-TW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22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以諾生瑪土撒拉之後，與神同行三百年，並且生兒養女。 </a:t>
            </a:r>
          </a:p>
          <a:p>
            <a:r>
              <a:rPr lang="en-US" altLang="zh-CN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23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以諾共活了三百六十五歲。 </a:t>
            </a:r>
          </a:p>
          <a:p>
            <a:r>
              <a:rPr lang="en-US" altLang="zh-CN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24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以諾與神同行，神將他取去，他就不在世了。 </a:t>
            </a:r>
          </a:p>
          <a:p>
            <a:r>
              <a:rPr lang="en-US" altLang="zh-CN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25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瑪土撒拉活到一百八十七歲，生了拉麥。 </a:t>
            </a:r>
          </a:p>
          <a:p>
            <a:r>
              <a:rPr lang="en-US" altLang="zh-CN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26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瑪土撒拉生拉麥之後，又活了七百八十二年，並且生兒養女。 </a:t>
            </a:r>
          </a:p>
          <a:p>
            <a:r>
              <a:rPr lang="en-US" altLang="zh-CN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27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瑪土撒拉共活了九百六十九歲就死了。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r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創世記 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4EB28DD-74DF-4F42-ADDB-AB782B80E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4515966"/>
            <a:ext cx="89289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TW" altLang="en-US" sz="32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耐心、謙卑和開放的心態</a:t>
            </a:r>
            <a:endParaRPr lang="fr-CA" sz="1200" b="1" kern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667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D2ADD1-3BFF-4806-824C-77BC26B93960}"/>
              </a:ext>
            </a:extLst>
          </p:cNvPr>
          <p:cNvSpPr txBox="1"/>
          <p:nvPr/>
        </p:nvSpPr>
        <p:spPr>
          <a:xfrm>
            <a:off x="179512" y="195486"/>
            <a:ext cx="8856985" cy="378565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以諾</a:t>
            </a:r>
            <a:endParaRPr lang="en-CA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生兒養女 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—— 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平凡人生，日常生活</a:t>
            </a:r>
            <a:endParaRPr lang="en-CA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與神同行 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—— 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變格詞“親近上帝”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瑪土撒拉之後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，開始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與神同行 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瑪土（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meth-</a:t>
            </a:r>
            <a:r>
              <a:rPr lang="en-US" altLang="zh-TW" sz="2400" b="1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oo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）意思是「死亡（複數）」，而撒拉（</a:t>
            </a:r>
            <a:r>
              <a:rPr lang="en-US" altLang="zh-TW" sz="2400" b="1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sheh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'-lakh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）則是「災難」</a:t>
            </a:r>
            <a:endParaRPr lang="en-CA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名字是一個警告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969 = 187(5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25) + 182(5:28) + 600(7:6)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瑪土撒拉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的死跟洪水有什麽關係？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歸納總意：與神同行；人生路是一樣的，重點是怎樣去走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0AD3002-394D-461F-83D8-13F648AF95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4587974"/>
            <a:ext cx="8928992" cy="432048"/>
          </a:xfrm>
          <a:ln>
            <a:noFill/>
          </a:ln>
        </p:spPr>
        <p:txBody>
          <a:bodyPr/>
          <a:lstStyle/>
          <a:p>
            <a:pPr eaLnBrk="1" hangingPunct="1"/>
            <a:r>
              <a:rPr lang="zh-TW" altLang="en-US" sz="2400" b="1" kern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抓準神的話釋經課程</a:t>
            </a:r>
            <a:endParaRPr lang="fr-CA" sz="1050" b="1" kern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5263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D2ADD1-3BFF-4806-824C-77BC26B93960}"/>
              </a:ext>
            </a:extLst>
          </p:cNvPr>
          <p:cNvSpPr txBox="1"/>
          <p:nvPr/>
        </p:nvSpPr>
        <p:spPr>
          <a:xfrm>
            <a:off x="2411760" y="195486"/>
            <a:ext cx="6624737" cy="378565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）小心應用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平凡中的不平凡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生命的質重於量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信心生活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同行到底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聖經印證：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以諾因著信，被接去，不至於見死，人也找不著他，因為神已經把他接去了；只是他被接去以先，已經得了神喜悅他的明證。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（來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11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0E27135-270E-4632-9666-D22F929D03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4515966"/>
            <a:ext cx="8928992" cy="432048"/>
          </a:xfrm>
          <a:ln>
            <a:noFill/>
          </a:ln>
        </p:spPr>
        <p:txBody>
          <a:bodyPr/>
          <a:lstStyle/>
          <a:p>
            <a:pPr eaLnBrk="1" hangingPunct="1"/>
            <a:r>
              <a:rPr lang="zh-TW" altLang="en-US" sz="32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耐心、謙卑和開放的心態</a:t>
            </a:r>
            <a:endParaRPr lang="fr-CA" sz="1200" b="1" kern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88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D2ADD1-3BFF-4806-824C-77BC26B93960}"/>
              </a:ext>
            </a:extLst>
          </p:cNvPr>
          <p:cNvSpPr txBox="1"/>
          <p:nvPr/>
        </p:nvSpPr>
        <p:spPr>
          <a:xfrm>
            <a:off x="2627784" y="195486"/>
            <a:ext cx="6408713" cy="34163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課程總結練習 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— 10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分鐘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研讀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～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21</a:t>
            </a:r>
            <a:endParaRPr lang="en-US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仔細觀察</a:t>
            </a:r>
            <a:endParaRPr lang="en-CA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細察事實，上文下理，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注意結構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（重複）</a:t>
            </a:r>
            <a:endParaRPr lang="en-CA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）分析解釋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勤發問題，分析解答，歸納總意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）小心應用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寫下原則，歸類應用，身體力行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0E27135-270E-4632-9666-D22F929D03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4515966"/>
            <a:ext cx="8928992" cy="432048"/>
          </a:xfrm>
          <a:ln>
            <a:noFill/>
          </a:ln>
        </p:spPr>
        <p:txBody>
          <a:bodyPr/>
          <a:lstStyle/>
          <a:p>
            <a:pPr eaLnBrk="1" hangingPunct="1"/>
            <a:r>
              <a:rPr lang="zh-TW" altLang="en-US" sz="32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耐心、謙卑和開放的心態</a:t>
            </a:r>
            <a:endParaRPr lang="fr-CA" sz="1200" b="1" kern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713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D2ADD1-3BFF-4806-824C-77BC26B93960}"/>
              </a:ext>
            </a:extLst>
          </p:cNvPr>
          <p:cNvSpPr txBox="1"/>
          <p:nvPr/>
        </p:nvSpPr>
        <p:spPr>
          <a:xfrm>
            <a:off x="1835696" y="195486"/>
            <a:ext cx="7200801" cy="378565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核心信息：耶穌是神應許的彌賽亞，是人類的拯救。</a:t>
            </a:r>
          </a:p>
          <a:p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1.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家譜是物證，人類歷史是宏觀見證。</a:t>
            </a:r>
          </a:p>
          <a:p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約瑟是人證，耶穌出生的故事是微觀見證。</a:t>
            </a:r>
          </a:p>
          <a:p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3.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童女生子是印記，先知的</a:t>
            </a:r>
            <a:r>
              <a:rPr lang="zh-CN" altLang="en-US" sz="2400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話</a:t>
            </a:r>
            <a:r>
              <a:rPr lang="zh-TW" altLang="en-US" sz="2400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神埋下的伏筆。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應用：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我們縱然失信，他仍是可信的，因為他不能背乎自己。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每一個信徒都是耶穌是基督的生命見證。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耶穌是神的拯救，一切都是明明可知的，叫人無可推諉。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0E27135-270E-4632-9666-D22F929D03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4515966"/>
            <a:ext cx="8928992" cy="432048"/>
          </a:xfrm>
          <a:ln>
            <a:noFill/>
          </a:ln>
        </p:spPr>
        <p:txBody>
          <a:bodyPr/>
          <a:lstStyle/>
          <a:p>
            <a:pPr eaLnBrk="1" hangingPunct="1"/>
            <a:r>
              <a:rPr lang="zh-TW" altLang="en-US" sz="32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耐心、謙卑和開放的心態</a:t>
            </a:r>
            <a:endParaRPr lang="fr-CA" sz="1200" b="1" kern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533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7F5D232F-753B-46D2-9113-A31F10A855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4449737"/>
            <a:ext cx="8928992" cy="570285"/>
          </a:xfrm>
          <a:solidFill>
            <a:schemeClr val="tx1">
              <a:alpha val="50000"/>
            </a:schemeClr>
          </a:solidFill>
          <a:ln>
            <a:noFill/>
          </a:ln>
        </p:spPr>
        <p:txBody>
          <a:bodyPr/>
          <a:lstStyle/>
          <a:p>
            <a:pPr eaLnBrk="1" hangingPunct="1"/>
            <a:r>
              <a:rPr lang="zh-CN" altLang="en-US" sz="32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聖經詮釋之旅</a:t>
            </a:r>
            <a:endParaRPr lang="fr-CA" sz="4800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8" name="Picture 10" descr="抓準神的話| 道聲網路書房">
            <a:extLst>
              <a:ext uri="{FF2B5EF4-FFF2-40B4-BE49-F238E27FC236}">
                <a16:creationId xmlns:a16="http://schemas.microsoft.com/office/drawing/2014/main" id="{7BC94B5F-B71D-4517-B313-EBF2AF77F5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375731"/>
            <a:ext cx="1854324" cy="378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146E12B7-4CF3-4994-BC7D-8EDE9BB61B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17716"/>
            <a:ext cx="6993967" cy="3887979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C69B4FD-06CB-4BEA-87F9-53BD20B63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3430066"/>
            <a:ext cx="6336704" cy="144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zh-CN" altLang="en-US" sz="3600" b="1" kern="0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glow rad="355600">
                    <a:srgbClr val="00B0F0">
                      <a:alpha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一個能真正抓準神話語的人</a:t>
            </a:r>
            <a:br>
              <a:rPr lang="en-CA" altLang="zh-CN" sz="3600" b="1" kern="0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glow rad="355600">
                    <a:srgbClr val="00B0F0">
                      <a:alpha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3600" b="1" kern="0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glow rad="355600">
                    <a:srgbClr val="00B0F0">
                      <a:alpha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會發現神的話語也正抓著他！</a:t>
            </a:r>
            <a:endParaRPr lang="fr-CA" b="1" kern="0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glow rad="355600">
                  <a:srgbClr val="00B0F0">
                    <a:alpha val="90000"/>
                  </a:srgb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43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D2ADD1-3BFF-4806-824C-77BC26B93960}"/>
              </a:ext>
            </a:extLst>
          </p:cNvPr>
          <p:cNvSpPr txBox="1"/>
          <p:nvPr/>
        </p:nvSpPr>
        <p:spPr>
          <a:xfrm>
            <a:off x="2627784" y="267494"/>
            <a:ext cx="6408713" cy="34163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人是否應該愛自己？</a:t>
            </a:r>
            <a:endParaRPr lang="en-CA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耶穌回答說：「第一要緊的就是說：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『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以色列啊，你要聽，主我們神是獨一的主。你要盡心、盡性、盡意、盡力愛主你的神。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』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其次就是說：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『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要</a:t>
            </a:r>
            <a:r>
              <a:rPr lang="zh-TW" altLang="en-US" sz="2400" b="1" u="sng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愛人如己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』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再沒有比這兩條誡命更大的了。」 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（可 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29-31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US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我賜給你們一條新命令，乃是叫你們彼此相愛；</a:t>
            </a:r>
            <a:r>
              <a:rPr lang="zh-TW" altLang="en-US" sz="2400" b="1" u="sng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我怎樣愛你們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，你們也要怎樣相愛。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（約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13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34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F5D232F-753B-46D2-9113-A31F10A855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4587974"/>
            <a:ext cx="8928992" cy="432048"/>
          </a:xfrm>
          <a:ln>
            <a:noFill/>
          </a:ln>
        </p:spPr>
        <p:txBody>
          <a:bodyPr/>
          <a:lstStyle/>
          <a:p>
            <a:pPr eaLnBrk="1" hangingPunct="1"/>
            <a:r>
              <a:rPr lang="zh-CN" altLang="en-US" sz="24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聖經詮釋之旅</a:t>
            </a:r>
            <a:endParaRPr lang="fr-CA" sz="4000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438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D2ADD1-3BFF-4806-824C-77BC26B93960}"/>
              </a:ext>
            </a:extLst>
          </p:cNvPr>
          <p:cNvSpPr txBox="1"/>
          <p:nvPr/>
        </p:nvSpPr>
        <p:spPr>
          <a:xfrm>
            <a:off x="2627784" y="267494"/>
            <a:ext cx="6408713" cy="304698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如何正確地研讀聖經？</a:t>
            </a:r>
            <a:endParaRPr lang="en-CA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我們研讀聖經的目標是什麽？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解決自身問題的解藥？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建立聖經的教義系統？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讓聖經抓住我的生命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經文鑒証學和批判性研經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聖經神學 </a:t>
            </a:r>
            <a:r>
              <a:rPr lang="en-CA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vs 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系統神學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聖經要表達的是什麽？</a:t>
            </a:r>
            <a:endParaRPr lang="en-CA" altLang="zh-CN" sz="2400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F5D232F-753B-46D2-9113-A31F10A855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4587974"/>
            <a:ext cx="8928992" cy="432048"/>
          </a:xfrm>
          <a:ln>
            <a:noFill/>
          </a:ln>
        </p:spPr>
        <p:txBody>
          <a:bodyPr/>
          <a:lstStyle/>
          <a:p>
            <a:pPr eaLnBrk="1" hangingPunct="1"/>
            <a:r>
              <a:rPr lang="zh-CN" altLang="en-US" sz="24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聖經詮釋之旅</a:t>
            </a:r>
            <a:endParaRPr lang="fr-CA" sz="4000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381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7F5D232F-753B-46D2-9113-A31F10A855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4449737"/>
            <a:ext cx="8928992" cy="570285"/>
          </a:xfrm>
          <a:solidFill>
            <a:schemeClr val="tx1">
              <a:alpha val="50000"/>
            </a:schemeClr>
          </a:solidFill>
          <a:ln>
            <a:noFill/>
          </a:ln>
        </p:spPr>
        <p:txBody>
          <a:bodyPr/>
          <a:lstStyle/>
          <a:p>
            <a:pPr eaLnBrk="1" hangingPunct="1"/>
            <a:r>
              <a:rPr lang="zh-CN" altLang="en-US" sz="32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聖經詮釋之旅</a:t>
            </a:r>
            <a:endParaRPr lang="fr-CA" sz="4800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8" name="Picture 10" descr="抓準神的話| 道聲網路書房">
            <a:extLst>
              <a:ext uri="{FF2B5EF4-FFF2-40B4-BE49-F238E27FC236}">
                <a16:creationId xmlns:a16="http://schemas.microsoft.com/office/drawing/2014/main" id="{7BC94B5F-B71D-4517-B313-EBF2AF77F5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375731"/>
            <a:ext cx="1854324" cy="378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146E12B7-4CF3-4994-BC7D-8EDE9BB61B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17716"/>
            <a:ext cx="6993967" cy="3887979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C69B4FD-06CB-4BEA-87F9-53BD20B63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3430066"/>
            <a:ext cx="6336704" cy="144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zh-CN" altLang="en-US" sz="3600" b="1" kern="0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glow rad="355600">
                    <a:srgbClr val="00B0F0">
                      <a:alpha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一個能真正抓準神話語的人</a:t>
            </a:r>
            <a:br>
              <a:rPr lang="en-CA" altLang="zh-CN" sz="3600" b="1" kern="0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glow rad="355600">
                    <a:srgbClr val="00B0F0">
                      <a:alpha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3600" b="1" kern="0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glow rad="355600">
                    <a:srgbClr val="00B0F0">
                      <a:alpha val="9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會發現神的話語也正抓著他！</a:t>
            </a:r>
            <a:endParaRPr lang="fr-CA" b="1" kern="0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glow rad="355600">
                  <a:srgbClr val="00B0F0">
                    <a:alpha val="90000"/>
                  </a:srgb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45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D2ADD1-3BFF-4806-824C-77BC26B93960}"/>
              </a:ext>
            </a:extLst>
          </p:cNvPr>
          <p:cNvSpPr txBox="1"/>
          <p:nvPr/>
        </p:nvSpPr>
        <p:spPr>
          <a:xfrm>
            <a:off x="2411760" y="267494"/>
            <a:ext cx="6624737" cy="304698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22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你們作妻子的，當順服自己的丈夫，如同順服主。</a:t>
            </a:r>
            <a:r>
              <a:rPr lang="en-US" altLang="zh-CN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23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因為丈夫是妻子的頭，如同基督是教會的頭；他又是教會全體的救主。</a:t>
            </a:r>
            <a:r>
              <a:rPr lang="en-US" altLang="zh-CN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24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教會怎樣順服基督，妻子也要怎樣凡事順服丈夫。</a:t>
            </a:r>
            <a:r>
              <a:rPr lang="en-US" altLang="zh-CN" sz="2400" b="1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25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你們作丈夫的，要愛你們的妻子，正如基督愛教會，為教會捨己。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（弗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聖經當時社會文化中的夫妻關係？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今天社會文化中的夫妻關係？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F5D232F-753B-46D2-9113-A31F10A855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4587974"/>
            <a:ext cx="8928992" cy="432048"/>
          </a:xfrm>
          <a:ln>
            <a:noFill/>
          </a:ln>
        </p:spPr>
        <p:txBody>
          <a:bodyPr/>
          <a:lstStyle/>
          <a:p>
            <a:pPr eaLnBrk="1" hangingPunct="1"/>
            <a:r>
              <a:rPr lang="zh-CN" altLang="en-US" sz="24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聖經詮釋之旅</a:t>
            </a:r>
            <a:endParaRPr lang="fr-CA" sz="4000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803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D2ADD1-3BFF-4806-824C-77BC26B93960}"/>
              </a:ext>
            </a:extLst>
          </p:cNvPr>
          <p:cNvSpPr txBox="1"/>
          <p:nvPr/>
        </p:nvSpPr>
        <p:spPr>
          <a:xfrm>
            <a:off x="2411760" y="267494"/>
            <a:ext cx="6624737" cy="378565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神學原則（我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領受）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按照配偶的生命需要彼此建立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以弗所書</a:t>
            </a:r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章：生命彼此建立的循環</a:t>
            </a:r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CA" altLang="zh-CN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F5D232F-753B-46D2-9113-A31F10A855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4587974"/>
            <a:ext cx="8928992" cy="432048"/>
          </a:xfrm>
          <a:ln>
            <a:noFill/>
          </a:ln>
        </p:spPr>
        <p:txBody>
          <a:bodyPr/>
          <a:lstStyle/>
          <a:p>
            <a:pPr eaLnBrk="1" hangingPunct="1"/>
            <a:r>
              <a:rPr lang="zh-CN" altLang="en-US" sz="24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聖經詮釋之旅</a:t>
            </a:r>
            <a:endParaRPr lang="fr-CA" sz="4000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B05818-A06D-4532-8D88-34297D3F7205}"/>
              </a:ext>
            </a:extLst>
          </p:cNvPr>
          <p:cNvSpPr txBox="1"/>
          <p:nvPr/>
        </p:nvSpPr>
        <p:spPr>
          <a:xfrm>
            <a:off x="3059832" y="3410297"/>
            <a:ext cx="1778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妻子（幫助）</a:t>
            </a:r>
            <a:endParaRPr lang="en-CA" sz="2800" b="1" dirty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BFFCB4-40D4-4C76-BB40-003D0752BEB6}"/>
              </a:ext>
            </a:extLst>
          </p:cNvPr>
          <p:cNvSpPr txBox="1"/>
          <p:nvPr/>
        </p:nvSpPr>
        <p:spPr>
          <a:xfrm>
            <a:off x="6516216" y="3410297"/>
            <a:ext cx="1778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權柄，自信</a:t>
            </a:r>
            <a:endParaRPr lang="en-CA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B9E623A-C51E-4258-A9EC-21EF80B0DE1E}"/>
              </a:ext>
            </a:extLst>
          </p:cNvPr>
          <p:cNvSpPr/>
          <p:nvPr/>
        </p:nvSpPr>
        <p:spPr>
          <a:xfrm>
            <a:off x="4838328" y="3482306"/>
            <a:ext cx="1584176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順服</a:t>
            </a:r>
            <a:endParaRPr lang="en-C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79002A-A829-447D-9D68-084136D81DB2}"/>
              </a:ext>
            </a:extLst>
          </p:cNvPr>
          <p:cNvSpPr txBox="1"/>
          <p:nvPr/>
        </p:nvSpPr>
        <p:spPr>
          <a:xfrm>
            <a:off x="6516216" y="1923678"/>
            <a:ext cx="1778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3399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丈夫（頭）</a:t>
            </a:r>
            <a:endParaRPr lang="en-CA" sz="2800" b="1" dirty="0">
              <a:solidFill>
                <a:srgbClr val="33993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8846E3B-1766-4DAF-8ECD-3D97BAB62E8D}"/>
              </a:ext>
            </a:extLst>
          </p:cNvPr>
          <p:cNvSpPr/>
          <p:nvPr/>
        </p:nvSpPr>
        <p:spPr>
          <a:xfrm flipH="1">
            <a:off x="4838327" y="2010497"/>
            <a:ext cx="1461863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愛</a:t>
            </a:r>
            <a:endParaRPr lang="en-C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1B6199-43B1-4665-B17A-7B84E357E874}"/>
              </a:ext>
            </a:extLst>
          </p:cNvPr>
          <p:cNvSpPr txBox="1"/>
          <p:nvPr/>
        </p:nvSpPr>
        <p:spPr>
          <a:xfrm>
            <a:off x="3059832" y="1923679"/>
            <a:ext cx="1778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安全，滿足</a:t>
            </a:r>
            <a:endParaRPr lang="en-CA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3CC3D567-1883-40BC-BA8A-139807D263AD}"/>
              </a:ext>
            </a:extLst>
          </p:cNvPr>
          <p:cNvSpPr/>
          <p:nvPr/>
        </p:nvSpPr>
        <p:spPr>
          <a:xfrm rot="5400000" flipH="1">
            <a:off x="6768244" y="2726221"/>
            <a:ext cx="936105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1EBD6EC9-1FFA-483F-8DA3-61AC00E00A6D}"/>
              </a:ext>
            </a:extLst>
          </p:cNvPr>
          <p:cNvSpPr/>
          <p:nvPr/>
        </p:nvSpPr>
        <p:spPr>
          <a:xfrm rot="16200000" flipH="1">
            <a:off x="3455875" y="2709380"/>
            <a:ext cx="936105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757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1" grpId="0"/>
      <p:bldP spid="12" grpId="0" animBg="1"/>
      <p:bldP spid="13" grpId="0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146E12B7-4CF3-4994-BC7D-8EDE9BB61B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20" y="147405"/>
            <a:ext cx="8722159" cy="4848689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B5E0E6-87C3-48BE-AA65-FCF37FF754BD}"/>
              </a:ext>
            </a:extLst>
          </p:cNvPr>
          <p:cNvSpPr/>
          <p:nvPr/>
        </p:nvSpPr>
        <p:spPr>
          <a:xfrm>
            <a:off x="827584" y="915566"/>
            <a:ext cx="180020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當時</a:t>
            </a:r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城鎮</a:t>
            </a:r>
            <a:endParaRPr lang="en-CA" sz="2400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426FB6B-127E-4BE5-B3A1-8615036D60C1}"/>
              </a:ext>
            </a:extLst>
          </p:cNvPr>
          <p:cNvSpPr/>
          <p:nvPr/>
        </p:nvSpPr>
        <p:spPr>
          <a:xfrm>
            <a:off x="1547664" y="2427734"/>
            <a:ext cx="2232248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鴻溝</a:t>
            </a:r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的寬度</a:t>
            </a:r>
            <a:endParaRPr lang="en-CA" sz="24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2071D16-6DD4-4AF1-9E35-8B6D4946A719}"/>
              </a:ext>
            </a:extLst>
          </p:cNvPr>
          <p:cNvSpPr/>
          <p:nvPr/>
        </p:nvSpPr>
        <p:spPr>
          <a:xfrm>
            <a:off x="3491879" y="3879894"/>
            <a:ext cx="216024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跨越的原則</a:t>
            </a:r>
            <a:endParaRPr lang="en-CA" sz="24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645CF62-E8A0-4225-A42F-720F7FEAEA96}"/>
              </a:ext>
            </a:extLst>
          </p:cNvPr>
          <p:cNvSpPr/>
          <p:nvPr/>
        </p:nvSpPr>
        <p:spPr>
          <a:xfrm>
            <a:off x="6012160" y="2427734"/>
            <a:ext cx="2113166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聖經</a:t>
            </a:r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印證</a:t>
            </a:r>
            <a:endParaRPr lang="en-CA" sz="2400" b="1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89C6FDF-B27D-4F6E-87A3-24BC84D166F1}"/>
              </a:ext>
            </a:extLst>
          </p:cNvPr>
          <p:cNvSpPr/>
          <p:nvPr/>
        </p:nvSpPr>
        <p:spPr>
          <a:xfrm>
            <a:off x="6660232" y="915566"/>
            <a:ext cx="2113166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現今</a:t>
            </a:r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城鎮</a:t>
            </a:r>
            <a:endParaRPr lang="en-CA" sz="2400" b="1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09CFC9C-3034-40C4-A1A4-9AEE9CE9EE1F}"/>
              </a:ext>
            </a:extLst>
          </p:cNvPr>
          <p:cNvSpPr/>
          <p:nvPr/>
        </p:nvSpPr>
        <p:spPr>
          <a:xfrm rot="2563523">
            <a:off x="1204720" y="1773068"/>
            <a:ext cx="1108236" cy="3339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04E9ED10-1208-4935-911E-B6726F5ED515}"/>
              </a:ext>
            </a:extLst>
          </p:cNvPr>
          <p:cNvSpPr/>
          <p:nvPr/>
        </p:nvSpPr>
        <p:spPr>
          <a:xfrm rot="2675486">
            <a:off x="2710916" y="3268669"/>
            <a:ext cx="1097706" cy="3339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3974F85C-9A4D-43D2-9493-31733C0E817C}"/>
              </a:ext>
            </a:extLst>
          </p:cNvPr>
          <p:cNvSpPr/>
          <p:nvPr/>
        </p:nvSpPr>
        <p:spPr>
          <a:xfrm rot="19338545">
            <a:off x="5434364" y="3257964"/>
            <a:ext cx="1155591" cy="3339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7757EE2C-1002-440A-86C6-9D8C0EC5574C}"/>
              </a:ext>
            </a:extLst>
          </p:cNvPr>
          <p:cNvSpPr/>
          <p:nvPr/>
        </p:nvSpPr>
        <p:spPr>
          <a:xfrm rot="19140008">
            <a:off x="7060901" y="1744295"/>
            <a:ext cx="1088348" cy="3339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846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146E12B7-4CF3-4994-BC7D-8EDE9BB61B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20" y="147405"/>
            <a:ext cx="8722159" cy="4848689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B5E0E6-87C3-48BE-AA65-FCF37FF754BD}"/>
              </a:ext>
            </a:extLst>
          </p:cNvPr>
          <p:cNvSpPr/>
          <p:nvPr/>
        </p:nvSpPr>
        <p:spPr>
          <a:xfrm>
            <a:off x="827584" y="915566"/>
            <a:ext cx="180020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當時</a:t>
            </a:r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城鎮</a:t>
            </a:r>
            <a:endParaRPr lang="en-CA" sz="2400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426FB6B-127E-4BE5-B3A1-8615036D60C1}"/>
              </a:ext>
            </a:extLst>
          </p:cNvPr>
          <p:cNvSpPr/>
          <p:nvPr/>
        </p:nvSpPr>
        <p:spPr>
          <a:xfrm>
            <a:off x="1547664" y="2427734"/>
            <a:ext cx="2232248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鴻溝</a:t>
            </a:r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的寬度</a:t>
            </a:r>
            <a:endParaRPr lang="en-CA" sz="24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2071D16-6DD4-4AF1-9E35-8B6D4946A719}"/>
              </a:ext>
            </a:extLst>
          </p:cNvPr>
          <p:cNvSpPr/>
          <p:nvPr/>
        </p:nvSpPr>
        <p:spPr>
          <a:xfrm>
            <a:off x="3491879" y="3879894"/>
            <a:ext cx="216024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跨越的原則</a:t>
            </a:r>
            <a:endParaRPr lang="en-CA" sz="24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645CF62-E8A0-4225-A42F-720F7FEAEA96}"/>
              </a:ext>
            </a:extLst>
          </p:cNvPr>
          <p:cNvSpPr/>
          <p:nvPr/>
        </p:nvSpPr>
        <p:spPr>
          <a:xfrm>
            <a:off x="6012160" y="2427734"/>
            <a:ext cx="2113166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聖經</a:t>
            </a:r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印證</a:t>
            </a:r>
            <a:endParaRPr lang="en-CA" sz="2400" b="1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89C6FDF-B27D-4F6E-87A3-24BC84D166F1}"/>
              </a:ext>
            </a:extLst>
          </p:cNvPr>
          <p:cNvSpPr/>
          <p:nvPr/>
        </p:nvSpPr>
        <p:spPr>
          <a:xfrm>
            <a:off x="6660232" y="915566"/>
            <a:ext cx="1944216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現今</a:t>
            </a:r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城鎮</a:t>
            </a:r>
            <a:endParaRPr lang="en-CA" sz="2400" b="1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3974F85C-9A4D-43D2-9493-31733C0E817C}"/>
              </a:ext>
            </a:extLst>
          </p:cNvPr>
          <p:cNvSpPr/>
          <p:nvPr/>
        </p:nvSpPr>
        <p:spPr>
          <a:xfrm rot="19338545">
            <a:off x="5434364" y="3257964"/>
            <a:ext cx="1155591" cy="3339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7757EE2C-1002-440A-86C6-9D8C0EC5574C}"/>
              </a:ext>
            </a:extLst>
          </p:cNvPr>
          <p:cNvSpPr/>
          <p:nvPr/>
        </p:nvSpPr>
        <p:spPr>
          <a:xfrm rot="19140008">
            <a:off x="7060901" y="1744295"/>
            <a:ext cx="1088348" cy="3339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BA98387-2F59-42DC-8500-E657E47609D3}"/>
              </a:ext>
            </a:extLst>
          </p:cNvPr>
          <p:cNvSpPr/>
          <p:nvPr/>
        </p:nvSpPr>
        <p:spPr>
          <a:xfrm rot="2563523">
            <a:off x="1204720" y="1773068"/>
            <a:ext cx="1108236" cy="3339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107FA14-51DA-4443-8950-8646EFB8FDEF}"/>
              </a:ext>
            </a:extLst>
          </p:cNvPr>
          <p:cNvSpPr/>
          <p:nvPr/>
        </p:nvSpPr>
        <p:spPr>
          <a:xfrm>
            <a:off x="862720" y="1762065"/>
            <a:ext cx="7885744" cy="27539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61E0F6E-D33C-453D-882D-4EE9BFF89554}"/>
              </a:ext>
            </a:extLst>
          </p:cNvPr>
          <p:cNvSpPr/>
          <p:nvPr/>
        </p:nvSpPr>
        <p:spPr>
          <a:xfrm>
            <a:off x="5452838" y="267494"/>
            <a:ext cx="3424976" cy="144015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6E943E4-4259-4649-BF1B-C5ACF433E86F}"/>
              </a:ext>
            </a:extLst>
          </p:cNvPr>
          <p:cNvSpPr/>
          <p:nvPr/>
        </p:nvSpPr>
        <p:spPr>
          <a:xfrm>
            <a:off x="4843290" y="214079"/>
            <a:ext cx="1892157" cy="787511"/>
          </a:xfrm>
          <a:prstGeom prst="round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應用</a:t>
            </a:r>
            <a:endParaRPr lang="en-CA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Application</a:t>
            </a:r>
            <a:endParaRPr lang="en-C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EC7B44A-F939-4D41-85E6-8063E38BC3D7}"/>
              </a:ext>
            </a:extLst>
          </p:cNvPr>
          <p:cNvSpPr/>
          <p:nvPr/>
        </p:nvSpPr>
        <p:spPr>
          <a:xfrm>
            <a:off x="3441997" y="1351700"/>
            <a:ext cx="2232247" cy="787511"/>
          </a:xfrm>
          <a:prstGeom prst="round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詮釋</a:t>
            </a:r>
            <a:endParaRPr lang="en-CA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Interpretation</a:t>
            </a:r>
            <a:endParaRPr lang="en-C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CA1D974-3289-4E47-9239-C06D458558BC}"/>
              </a:ext>
            </a:extLst>
          </p:cNvPr>
          <p:cNvSpPr/>
          <p:nvPr/>
        </p:nvSpPr>
        <p:spPr>
          <a:xfrm rot="2675486">
            <a:off x="2710916" y="3268669"/>
            <a:ext cx="1097706" cy="3339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B9D8835-A276-438D-90B3-9999D931CBFE}"/>
              </a:ext>
            </a:extLst>
          </p:cNvPr>
          <p:cNvSpPr/>
          <p:nvPr/>
        </p:nvSpPr>
        <p:spPr>
          <a:xfrm>
            <a:off x="210920" y="267494"/>
            <a:ext cx="3424976" cy="144015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8FBC1FE-A7D6-4680-BC45-F921DE8EA7F6}"/>
              </a:ext>
            </a:extLst>
          </p:cNvPr>
          <p:cNvSpPr/>
          <p:nvPr/>
        </p:nvSpPr>
        <p:spPr>
          <a:xfrm>
            <a:off x="2627784" y="200062"/>
            <a:ext cx="1892157" cy="787511"/>
          </a:xfrm>
          <a:prstGeom prst="round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觀察</a:t>
            </a:r>
            <a:endParaRPr lang="en-CA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Observation</a:t>
            </a:r>
            <a:endParaRPr lang="en-C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306619-101A-43C2-885A-7DBD32B3BA21}"/>
              </a:ext>
            </a:extLst>
          </p:cNvPr>
          <p:cNvSpPr txBox="1"/>
          <p:nvPr/>
        </p:nvSpPr>
        <p:spPr>
          <a:xfrm>
            <a:off x="3295118" y="4691920"/>
            <a:ext cx="3096344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altLang="zh-TW" sz="2000" b="1" i="0" u="none" strike="noStrike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BibleStudyDownloads.org</a:t>
            </a:r>
            <a:endParaRPr lang="en-C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6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3" grpId="0" animBg="1"/>
      <p:bldP spid="17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8409</TotalTime>
  <Words>3165</Words>
  <Application>Microsoft Office PowerPoint</Application>
  <PresentationFormat>On-screen Show (16:9)</PresentationFormat>
  <Paragraphs>217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DFKai-SB</vt:lpstr>
      <vt:lpstr>Microsoft YaHei</vt:lpstr>
      <vt:lpstr>Arial</vt:lpstr>
      <vt:lpstr>Arial</vt:lpstr>
      <vt:lpstr>Calibri</vt:lpstr>
      <vt:lpstr>Times New Roman</vt:lpstr>
      <vt:lpstr>Verdana</vt:lpstr>
      <vt:lpstr>Wingdings</vt:lpstr>
      <vt:lpstr>Modèle par défaut</vt:lpstr>
      <vt:lpstr>課程總結</vt:lpstr>
      <vt:lpstr>聖經詮釋之旅</vt:lpstr>
      <vt:lpstr>聖經詮釋之旅</vt:lpstr>
      <vt:lpstr>聖經詮釋之旅</vt:lpstr>
      <vt:lpstr>聖經詮釋之旅</vt:lpstr>
      <vt:lpstr>聖經詮釋之旅</vt:lpstr>
      <vt:lpstr>聖經詮釋之旅</vt:lpstr>
      <vt:lpstr>PowerPoint Presentation</vt:lpstr>
      <vt:lpstr>PowerPoint Presentation</vt:lpstr>
      <vt:lpstr>抓準神的話釋經課程</vt:lpstr>
      <vt:lpstr>耐心、謙卑和開放的心態</vt:lpstr>
      <vt:lpstr>PowerPoint Presentation</vt:lpstr>
      <vt:lpstr>抓準神的話釋經課程</vt:lpstr>
      <vt:lpstr>耐心、謙卑和開放的心態</vt:lpstr>
      <vt:lpstr>耐心、謙卑和開放的心態</vt:lpstr>
      <vt:lpstr>耐心、謙卑和開放的心態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神話、創造、與恐龍 非常人生、非常信仰 — 創世記的反思</dc:title>
  <dc:creator>Derek Ou</dc:creator>
  <cp:lastModifiedBy>Derek Ou</cp:lastModifiedBy>
  <cp:revision>373</cp:revision>
  <dcterms:created xsi:type="dcterms:W3CDTF">2020-04-25T17:36:08Z</dcterms:created>
  <dcterms:modified xsi:type="dcterms:W3CDTF">2020-11-28T06:31:34Z</dcterms:modified>
</cp:coreProperties>
</file>